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10" r:id="rId2"/>
    <p:sldId id="328" r:id="rId3"/>
    <p:sldId id="2007577369" r:id="rId4"/>
    <p:sldId id="2007577373" r:id="rId5"/>
    <p:sldId id="2007577374" r:id="rId6"/>
    <p:sldId id="2007577375" r:id="rId7"/>
    <p:sldId id="2007577370" r:id="rId8"/>
    <p:sldId id="2007577377" r:id="rId9"/>
    <p:sldId id="329" r:id="rId10"/>
    <p:sldId id="330" r:id="rId11"/>
    <p:sldId id="2007577371" r:id="rId12"/>
    <p:sldId id="2007577379" r:id="rId13"/>
    <p:sldId id="2007577380" r:id="rId14"/>
    <p:sldId id="2007577381" r:id="rId15"/>
    <p:sldId id="2007577382" r:id="rId16"/>
    <p:sldId id="2007577378" r:id="rId17"/>
    <p:sldId id="333" r:id="rId18"/>
    <p:sldId id="2007577372" r:id="rId19"/>
    <p:sldId id="334" r:id="rId20"/>
    <p:sldId id="2007577376" r:id="rId21"/>
    <p:sldId id="266" r:id="rId22"/>
    <p:sldId id="367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BA86"/>
    <a:srgbClr val="0070C0"/>
    <a:srgbClr val="9C2B6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31" y="92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33FD544-D2C8-4043-BC98-E4B6EE8CE392}" type="datetimeFigureOut">
              <a:rPr lang="zh-CN" altLang="en-US" smtClean="0"/>
              <a:pPr/>
              <a:t>2022/11/26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E89BDE-33F0-4D8F-BA32-89A32FF4455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797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0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426F2-0A48-4F4A-9B23-C05AE2927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4239CE-E8D7-42E8-A48B-7856E1034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FFEE97-0DFF-4A3C-8840-B26D0705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CC780-54CD-48DA-927D-84F43390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B8228-1923-46B5-8F53-AFCFE1E7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63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EC75C-C361-48E6-A55E-8FDBB94D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35090E-F6D3-4E80-AADF-A1601B18F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6FE55C-C243-480E-B098-7ED84FAC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F4FEC2-BE5F-4393-878E-75F26836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D21D05-77BF-4584-9E2A-1004CE19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7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017318-E7C0-4328-9DCA-9403F4488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C209D4-DB92-4EBD-8663-0FD32B76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5F420B-7C25-4F1E-BFEA-C179AE71F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F80D6-B5BF-4E6F-BCAC-5AC13C3D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61EBE-D9B9-4610-AF54-B09B8D56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93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698A2-520C-4363-9711-ED81292E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9FC5A-0380-4D44-B4CF-BC8D402E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BB47F6-1422-406A-8D4B-CCA5E21E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B317B-493A-408C-BBC3-30D5B4D5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EB00E-4CD0-4D75-9A3E-03B6DCAC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84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CDC6F-9B45-4FA3-B5B0-2C6DAA3D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DADC32-88BF-47AB-BA66-0B8B846A1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D5AF2-187E-4D4D-8D78-6B9D2B6F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8E7E22-4ED8-45F3-8F3E-F17142BA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AF30E-8FFA-4C77-90AC-73DFFEEE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69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E5AC5-743C-449D-8492-A3402C77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4AD2F-533E-4D12-AC18-C043E292C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47D909-74F1-4B78-9C55-55D7D6002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54D87F-1719-4AEF-975F-C3C52CC3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4B9D91-1E67-48E9-A147-2C9AC6B8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4C4E23-5084-43AB-8037-8B5EDA6F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12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5D22B-E9C2-4B64-AF74-F750D10B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42606A-F81A-424B-8886-A0EE4BA3F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51F861-540E-4F90-AD21-2D9C5D480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830F10-8B53-4C05-93D1-46A3139E5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DFA279-47FC-4746-BFC0-601BF6DC7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578D7C-F3A3-4328-AC64-3D2FA4A9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D9575B-7180-4FC4-A030-F893B963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8F0E43-5656-4039-9D65-3A0FE569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43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EC8A7-0CC9-45A3-B271-3D24AD4F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4A661F-66C1-4146-9771-57E6DCD5E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B3F404-C7EC-4284-A53F-54285C34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5B16E8-5EB1-495A-9089-212A794B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01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08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FA933-D5B7-4F3D-993D-18709632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0BB7A-528A-4B35-92BC-A882D328C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1A1775-28CE-49F7-9809-FC6109F81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0535F8-184D-44C0-BEC0-44681BD7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E3447C-75C0-4F99-A7F4-55F7B5CF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642FD6-6207-4D5C-B730-68C3A6D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01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7976D-A99D-45A6-9AA5-F7A44655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8E4F06-BE2A-466E-97B7-5840BA4FA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5C9924-8458-4F96-B04C-64773193C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725ECE-F437-4ACA-8E36-BA32F3030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EDED52-523F-4F89-96B9-E9EDD218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4852C5-1F45-4030-91DC-1CE180F2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43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B81FD2-55F1-4E78-99D3-990C4514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AEEB84-40A3-442C-9E5A-500E98D2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F51191-264A-4DB9-B0B4-3B4376DE6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FD3BC39-7926-4614-A368-31D1FE4F145D}" type="datetimeFigureOut">
              <a:rPr lang="zh-CN" altLang="en-US" smtClean="0"/>
              <a:pPr/>
              <a:t>2022/11/26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60E55F-5267-4743-A356-55F01489F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411C0-E966-4ECA-9201-827F30EBF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B13B15C-67A8-414C-B413-BB837E62DE3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12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F7E313-1CBA-44A7-9930-CE0A0273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80CAFD7-9822-444F-919B-76E57BB96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" b="34927"/>
          <a:stretch/>
        </p:blipFill>
        <p:spPr>
          <a:xfrm>
            <a:off x="-2" y="0"/>
            <a:ext cx="12192002" cy="505775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6B922B3-9942-4DBF-8879-FB0E5FFD82F1}"/>
              </a:ext>
            </a:extLst>
          </p:cNvPr>
          <p:cNvSpPr/>
          <p:nvPr/>
        </p:nvSpPr>
        <p:spPr>
          <a:xfrm>
            <a:off x="-5500" y="-27758"/>
            <a:ext cx="12192000" cy="501370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Microsoft YaHei Regular"/>
              <a:ea typeface="微软雅黑" panose="020B0503020204020204" pitchFamily="34" charset="-122"/>
            </a:endParaRP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0B6D4E0F-A784-4929-BEB7-F3181BBCD6E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42" y="-88868"/>
            <a:ext cx="3455246" cy="3455246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F5DD6008-0B14-4335-92BD-358784E0858C}"/>
              </a:ext>
            </a:extLst>
          </p:cNvPr>
          <p:cNvSpPr txBox="1"/>
          <p:nvPr/>
        </p:nvSpPr>
        <p:spPr>
          <a:xfrm>
            <a:off x="369001" y="3002063"/>
            <a:ext cx="11726288" cy="1106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浙江工业大学软件工程第一次汇报</a:t>
            </a:r>
            <a:endParaRPr kumimoji="1" lang="en-US" altLang="zh-CN" sz="6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8" name="直线连接符 77">
            <a:extLst>
              <a:ext uri="{FF2B5EF4-FFF2-40B4-BE49-F238E27FC236}">
                <a16:creationId xmlns:a16="http://schemas.microsoft.com/office/drawing/2014/main" id="{0613D62E-545E-43D2-8C55-63BB446991EA}"/>
              </a:ext>
            </a:extLst>
          </p:cNvPr>
          <p:cNvCxnSpPr>
            <a:cxnSpLocks/>
          </p:cNvCxnSpPr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190">
            <a:extLst>
              <a:ext uri="{FF2B5EF4-FFF2-40B4-BE49-F238E27FC236}">
                <a16:creationId xmlns:a16="http://schemas.microsoft.com/office/drawing/2014/main" id="{0AAA0D43-5C01-44C7-AAEE-26B0B4B4F09C}"/>
              </a:ext>
            </a:extLst>
          </p:cNvPr>
          <p:cNvSpPr/>
          <p:nvPr/>
        </p:nvSpPr>
        <p:spPr>
          <a:xfrm>
            <a:off x="2217774" y="5727356"/>
            <a:ext cx="1769103" cy="49714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圆角矩形 192">
            <a:extLst>
              <a:ext uri="{FF2B5EF4-FFF2-40B4-BE49-F238E27FC236}">
                <a16:creationId xmlns:a16="http://schemas.microsoft.com/office/drawing/2014/main" id="{9F78DDC6-83E2-4E2F-AFDB-6D23F9EDDC73}"/>
              </a:ext>
            </a:extLst>
          </p:cNvPr>
          <p:cNvSpPr/>
          <p:nvPr/>
        </p:nvSpPr>
        <p:spPr>
          <a:xfrm>
            <a:off x="4922287" y="5727356"/>
            <a:ext cx="2341189" cy="49714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19700B-86E1-4767-B667-CC1BFBE37D46}"/>
              </a:ext>
            </a:extLst>
          </p:cNvPr>
          <p:cNvSpPr/>
          <p:nvPr/>
        </p:nvSpPr>
        <p:spPr>
          <a:xfrm>
            <a:off x="4947300" y="4710756"/>
            <a:ext cx="2297403" cy="638773"/>
          </a:xfrm>
          <a:prstGeom prst="rect">
            <a:avLst/>
          </a:prstGeom>
          <a:solidFill>
            <a:srgbClr val="F6D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" name="直角三角形 98">
            <a:extLst>
              <a:ext uri="{FF2B5EF4-FFF2-40B4-BE49-F238E27FC236}">
                <a16:creationId xmlns:a16="http://schemas.microsoft.com/office/drawing/2014/main" id="{FC53CDB1-88BA-4B8D-879D-8BFBAF108F28}"/>
              </a:ext>
            </a:extLst>
          </p:cNvPr>
          <p:cNvSpPr/>
          <p:nvPr/>
        </p:nvSpPr>
        <p:spPr>
          <a:xfrm>
            <a:off x="7241927" y="4700241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直角三角形 99">
            <a:extLst>
              <a:ext uri="{FF2B5EF4-FFF2-40B4-BE49-F238E27FC236}">
                <a16:creationId xmlns:a16="http://schemas.microsoft.com/office/drawing/2014/main" id="{1531D2B5-8CE6-4412-97DC-CEC28291BF21}"/>
              </a:ext>
            </a:extLst>
          </p:cNvPr>
          <p:cNvSpPr/>
          <p:nvPr/>
        </p:nvSpPr>
        <p:spPr>
          <a:xfrm flipH="1">
            <a:off x="4852688" y="4708917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823205-D619-4B42-AB4A-980751071D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/>
          <a:stretch/>
        </p:blipFill>
        <p:spPr>
          <a:xfrm>
            <a:off x="5300628" y="4780745"/>
            <a:ext cx="1585242" cy="468532"/>
          </a:xfrm>
          <a:prstGeom prst="rect">
            <a:avLst/>
          </a:prstGeom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D4481AB7-5402-4D65-A885-E13B5DFC101A}"/>
              </a:ext>
            </a:extLst>
          </p:cNvPr>
          <p:cNvSpPr txBox="1">
            <a:spLocks/>
          </p:cNvSpPr>
          <p:nvPr/>
        </p:nvSpPr>
        <p:spPr>
          <a:xfrm>
            <a:off x="2452443" y="6400304"/>
            <a:ext cx="7287114" cy="4576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  </a:t>
            </a:r>
            <a:r>
              <a:rPr lang="zh-CN" altLang="en-US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艰苦创业  开拓创新  争创一流  </a:t>
            </a: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</a:t>
            </a:r>
            <a:endParaRPr lang="zh-CN" altLang="en-US" sz="1400" spc="6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F084FE-7624-AE83-3CF9-3F366DB2AC53}"/>
              </a:ext>
            </a:extLst>
          </p:cNvPr>
          <p:cNvSpPr txBox="1">
            <a:spLocks/>
          </p:cNvSpPr>
          <p:nvPr/>
        </p:nvSpPr>
        <p:spPr>
          <a:xfrm>
            <a:off x="2446943" y="5884850"/>
            <a:ext cx="7287114" cy="4576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  </a:t>
            </a:r>
            <a:r>
              <a:rPr lang="zh-CN" altLang="en-US" sz="1400" spc="60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小组成员：陈天阳 杨永恒 池俊武 周语迪 孙晴阳</a:t>
            </a:r>
            <a:endParaRPr lang="zh-CN" altLang="en-US" sz="1400" spc="6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52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产品操作流程图</a:t>
            </a: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28976CE2-17FA-498B-A72D-C9DFD8E56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72" t="-11858" b="-1"/>
          <a:stretch/>
        </p:blipFill>
        <p:spPr>
          <a:xfrm>
            <a:off x="9966298" y="77204"/>
            <a:ext cx="1982146" cy="5232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cxnSp>
        <p:nvCxnSpPr>
          <p:cNvPr id="16" name="直线连接符 5">
            <a:extLst>
              <a:ext uri="{FF2B5EF4-FFF2-40B4-BE49-F238E27FC236}">
                <a16:creationId xmlns:a16="http://schemas.microsoft.com/office/drawing/2014/main" id="{825AF26B-FD04-46C0-AD33-83075D5A7BEE}"/>
              </a:ext>
            </a:extLst>
          </p:cNvPr>
          <p:cNvCxnSpPr>
            <a:cxnSpLocks/>
          </p:cNvCxnSpPr>
          <p:nvPr/>
        </p:nvCxnSpPr>
        <p:spPr>
          <a:xfrm>
            <a:off x="6039831" y="1775896"/>
            <a:ext cx="0" cy="3311525"/>
          </a:xfrm>
          <a:prstGeom prst="line">
            <a:avLst/>
          </a:prstGeom>
          <a:noFill/>
          <a:ln w="25400" cap="flat" cmpd="sng" algn="ctr">
            <a:solidFill>
              <a:srgbClr val="09234F"/>
            </a:solidFill>
            <a:prstDash val="solid"/>
            <a:miter lim="800000"/>
          </a:ln>
          <a:effectLst/>
        </p:spPr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5555B4A-0F96-4D29-A3D4-AB6874226859}"/>
              </a:ext>
            </a:extLst>
          </p:cNvPr>
          <p:cNvSpPr/>
          <p:nvPr/>
        </p:nvSpPr>
        <p:spPr>
          <a:xfrm>
            <a:off x="1968305" y="1768289"/>
            <a:ext cx="45719" cy="324000"/>
          </a:xfrm>
          <a:prstGeom prst="rect">
            <a:avLst/>
          </a:prstGeom>
          <a:solidFill>
            <a:srgbClr val="0923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F253CB-0022-46A5-A5A4-BD654CB847FE}"/>
              </a:ext>
            </a:extLst>
          </p:cNvPr>
          <p:cNvSpPr txBox="1"/>
          <p:nvPr/>
        </p:nvSpPr>
        <p:spPr>
          <a:xfrm>
            <a:off x="1991164" y="16956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kumimoji="1" lang="zh-CN" altLang="en-US" sz="2400" b="1" dirty="0">
                <a:solidFill>
                  <a:srgbClr val="081E4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产品购买流程图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1E0B50-7C14-4573-B415-7ECF26686582}"/>
              </a:ext>
            </a:extLst>
          </p:cNvPr>
          <p:cNvSpPr/>
          <p:nvPr/>
        </p:nvSpPr>
        <p:spPr>
          <a:xfrm>
            <a:off x="6951010" y="1768289"/>
            <a:ext cx="45719" cy="324000"/>
          </a:xfrm>
          <a:prstGeom prst="rect">
            <a:avLst/>
          </a:prstGeom>
          <a:solidFill>
            <a:srgbClr val="0923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DA0B676-C87B-4E48-9BD9-2A389CA29C32}"/>
              </a:ext>
            </a:extLst>
          </p:cNvPr>
          <p:cNvSpPr txBox="1"/>
          <p:nvPr/>
        </p:nvSpPr>
        <p:spPr>
          <a:xfrm>
            <a:off x="6973868" y="16956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kumimoji="1" lang="zh-CN" altLang="en-US" sz="2400" b="1" dirty="0">
                <a:solidFill>
                  <a:srgbClr val="081E4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产品编排流程图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BB15F7-FF71-A933-6113-A5DC4E522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253" y="2229954"/>
            <a:ext cx="3624582" cy="31231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FBA4DA-4B74-C739-50E7-4E338A11C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120" y="2130388"/>
            <a:ext cx="3977659" cy="31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7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产品用例图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CB220B-5139-4B1A-9FEC-950B1F054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998248-52CC-1FBE-A255-A6164AAB1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616"/>
            <a:ext cx="4470180" cy="29188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D007E3-18DA-B631-BE3E-4DF20B1CC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686"/>
          <a:stretch/>
        </p:blipFill>
        <p:spPr>
          <a:xfrm>
            <a:off x="4477802" y="716604"/>
            <a:ext cx="7294473" cy="56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系统结构图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CB220B-5139-4B1A-9FEC-950B1F054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F2CB6F-9F5F-DCD5-DBCA-382F974B0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13" y="1225484"/>
            <a:ext cx="4639645" cy="45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8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CB220B-5139-4B1A-9FEC-950B1F054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A19A8C-261D-5CAB-CD23-888AD42EA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40" y="1209315"/>
            <a:ext cx="6128493" cy="42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1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CB220B-5139-4B1A-9FEC-950B1F054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DF5C0B-223D-776E-2CB6-06F6EAA71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39" y="1518201"/>
            <a:ext cx="59626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数据流图图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CB220B-5139-4B1A-9FEC-950B1F054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3DED7D-D5A0-C9C9-3D5B-EDC0A9CDF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10" y="1181380"/>
            <a:ext cx="3209603" cy="42126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9738EE-ED8B-34FD-5240-C1A2FBC4509A}"/>
              </a:ext>
            </a:extLst>
          </p:cNvPr>
          <p:cNvSpPr txBox="1"/>
          <p:nvPr/>
        </p:nvSpPr>
        <p:spPr>
          <a:xfrm>
            <a:off x="3739813" y="11221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顶层数据流图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54F7E9-6CBB-2A50-6EEE-EA84970E5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46" y="2004704"/>
            <a:ext cx="5098736" cy="38225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DFB7CC-CE1C-D04F-C553-78895B1C5C4A}"/>
              </a:ext>
            </a:extLst>
          </p:cNvPr>
          <p:cNvSpPr txBox="1"/>
          <p:nvPr/>
        </p:nvSpPr>
        <p:spPr>
          <a:xfrm>
            <a:off x="5042283" y="31030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用户数据流图</a:t>
            </a:r>
          </a:p>
        </p:txBody>
      </p:sp>
    </p:spTree>
    <p:extLst>
      <p:ext uri="{BB962C8B-B14F-4D97-AF65-F5344CB8AC3E}">
        <p14:creationId xmlns:p14="http://schemas.microsoft.com/office/powerpoint/2010/main" val="29508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用户故事地图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CB220B-5139-4B1A-9FEC-950B1F054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2D384D-DB4E-1988-2042-45B8C1CE0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81" y="998980"/>
            <a:ext cx="6919273" cy="482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0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服务编排模块用例描述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586D6E3-AB2F-4563-B07A-2C6BC29222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FCFB5E6-FC5E-0B1F-F98C-392EC2E8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20232"/>
              </p:ext>
            </p:extLst>
          </p:nvPr>
        </p:nvGraphicFramePr>
        <p:xfrm>
          <a:off x="2706396" y="1981128"/>
          <a:ext cx="6399897" cy="2496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0784">
                  <a:extLst>
                    <a:ext uri="{9D8B030D-6E8A-4147-A177-3AD203B41FA5}">
                      <a16:colId xmlns:a16="http://schemas.microsoft.com/office/drawing/2014/main" val="2225180161"/>
                    </a:ext>
                  </a:extLst>
                </a:gridCol>
                <a:gridCol w="1835569">
                  <a:extLst>
                    <a:ext uri="{9D8B030D-6E8A-4147-A177-3AD203B41FA5}">
                      <a16:colId xmlns:a16="http://schemas.microsoft.com/office/drawing/2014/main" val="88109303"/>
                    </a:ext>
                  </a:extLst>
                </a:gridCol>
                <a:gridCol w="2020921">
                  <a:extLst>
                    <a:ext uri="{9D8B030D-6E8A-4147-A177-3AD203B41FA5}">
                      <a16:colId xmlns:a16="http://schemas.microsoft.com/office/drawing/2014/main" val="1629725485"/>
                    </a:ext>
                  </a:extLst>
                </a:gridCol>
                <a:gridCol w="1432623">
                  <a:extLst>
                    <a:ext uri="{9D8B030D-6E8A-4147-A177-3AD203B41FA5}">
                      <a16:colId xmlns:a16="http://schemas.microsoft.com/office/drawing/2014/main" val="3534558906"/>
                    </a:ext>
                  </a:extLst>
                </a:gridCol>
              </a:tblGrid>
              <a:tr h="27740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用例名称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产品上架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UC</a:t>
                      </a:r>
                      <a:r>
                        <a:rPr lang="zh-CN" sz="1200" kern="100">
                          <a:effectLst/>
                        </a:rPr>
                        <a:t>编号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007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154803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简要描述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将配置好信息的产品进行自定义的产品服务编排并上架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331588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前置条件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配置人员登录系统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844967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后置条件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产品进入上架审核队列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348257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权限要求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配置人员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11195"/>
                  </a:ext>
                </a:extLst>
              </a:tr>
              <a:tr h="110960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基础事件流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</a:rPr>
                        <a:t>完成产品的基础信息配置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</a:rPr>
                        <a:t>进行产品的服务逻辑编排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</a:rPr>
                        <a:t>查看生成的服务流程图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</a:rPr>
                        <a:t>完成创建并申请上架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0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21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产品购买模块用例描述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586D6E3-AB2F-4563-B07A-2C6BC29222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CCF697A-E3D1-A2A6-3536-AE157C7E6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637632"/>
              </p:ext>
            </p:extLst>
          </p:nvPr>
        </p:nvGraphicFramePr>
        <p:xfrm>
          <a:off x="2678117" y="1990557"/>
          <a:ext cx="6515743" cy="24966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0891">
                  <a:extLst>
                    <a:ext uri="{9D8B030D-6E8A-4147-A177-3AD203B41FA5}">
                      <a16:colId xmlns:a16="http://schemas.microsoft.com/office/drawing/2014/main" val="3439181393"/>
                    </a:ext>
                  </a:extLst>
                </a:gridCol>
                <a:gridCol w="1868795">
                  <a:extLst>
                    <a:ext uri="{9D8B030D-6E8A-4147-A177-3AD203B41FA5}">
                      <a16:colId xmlns:a16="http://schemas.microsoft.com/office/drawing/2014/main" val="2597142097"/>
                    </a:ext>
                  </a:extLst>
                </a:gridCol>
                <a:gridCol w="2057502">
                  <a:extLst>
                    <a:ext uri="{9D8B030D-6E8A-4147-A177-3AD203B41FA5}">
                      <a16:colId xmlns:a16="http://schemas.microsoft.com/office/drawing/2014/main" val="153523884"/>
                    </a:ext>
                  </a:extLst>
                </a:gridCol>
                <a:gridCol w="1458555">
                  <a:extLst>
                    <a:ext uri="{9D8B030D-6E8A-4147-A177-3AD203B41FA5}">
                      <a16:colId xmlns:a16="http://schemas.microsoft.com/office/drawing/2014/main" val="474882809"/>
                    </a:ext>
                  </a:extLst>
                </a:gridCol>
              </a:tblGrid>
              <a:tr h="27740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用例名称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购买产品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UC</a:t>
                      </a:r>
                      <a:r>
                        <a:rPr lang="zh-CN" sz="1200" kern="100">
                          <a:effectLst/>
                        </a:rPr>
                        <a:t>编号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002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4331466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简要描述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用户对已上架的产品进行购买下单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617932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前置条件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用户登录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5444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后置条件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完成购买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1744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权限要求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普通用户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192024"/>
                  </a:ext>
                </a:extLst>
              </a:tr>
              <a:tr h="1109601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基础事件流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342900" lvl="0" indent="-342900" algn="l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</a:rPr>
                        <a:t>用户浏览产品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</a:rPr>
                        <a:t>选择产品进行购买下单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</a:rPr>
                        <a:t>服务器进行资格验证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342900" lvl="0" indent="-342900" algn="l">
                        <a:buFont typeface="+mj-lt"/>
                        <a:buAutoNum type="arabicPeriod"/>
                      </a:pPr>
                      <a:r>
                        <a:rPr lang="zh-CN" sz="1200" kern="100" dirty="0">
                          <a:effectLst/>
                        </a:rPr>
                        <a:t>付款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176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4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前端基本框架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cxnSp>
        <p:nvCxnSpPr>
          <p:cNvPr id="9" name="直线连接符 203">
            <a:extLst>
              <a:ext uri="{FF2B5EF4-FFF2-40B4-BE49-F238E27FC236}">
                <a16:creationId xmlns:a16="http://schemas.microsoft.com/office/drawing/2014/main" id="{182E5C6F-45BA-4B3E-ADF7-E30BF1AC6DDF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noFill/>
          <a:ln w="101600" cap="flat" cmpd="sng" algn="ctr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492951D9-0649-4C3A-BE34-9E5DCD7AB1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3B9A23-4056-3F92-06DF-646041383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97" y="1052471"/>
            <a:ext cx="11180190" cy="47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98C6D17-C776-445C-A62E-9CB6FD00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303" y="1524241"/>
            <a:ext cx="3806626" cy="38066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773F40-1793-41B4-B6FF-5CEA1D277A59}"/>
              </a:ext>
            </a:extLst>
          </p:cNvPr>
          <p:cNvSpPr/>
          <p:nvPr/>
        </p:nvSpPr>
        <p:spPr>
          <a:xfrm>
            <a:off x="2005471" y="1579014"/>
            <a:ext cx="8014819" cy="3644537"/>
          </a:xfrm>
          <a:prstGeom prst="rect">
            <a:avLst/>
          </a:pr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形状 101">
            <a:extLst>
              <a:ext uri="{FF2B5EF4-FFF2-40B4-BE49-F238E27FC236}">
                <a16:creationId xmlns:a16="http://schemas.microsoft.com/office/drawing/2014/main" id="{035C9FAE-C05F-4C6F-AAE2-F4024C80ABBB}"/>
              </a:ext>
            </a:extLst>
          </p:cNvPr>
          <p:cNvSpPr/>
          <p:nvPr/>
        </p:nvSpPr>
        <p:spPr>
          <a:xfrm rot="10800000">
            <a:off x="2171711" y="1712026"/>
            <a:ext cx="8014819" cy="3970319"/>
          </a:xfrm>
          <a:custGeom>
            <a:avLst/>
            <a:gdLst>
              <a:gd name="connsiteX0" fmla="*/ 8014818 w 8014818"/>
              <a:gd name="connsiteY0" fmla="*/ 3970319 h 3970319"/>
              <a:gd name="connsiteX1" fmla="*/ 0 w 8014818"/>
              <a:gd name="connsiteY1" fmla="*/ 3970319 h 3970319"/>
              <a:gd name="connsiteX2" fmla="*/ 0 w 8014818"/>
              <a:gd name="connsiteY2" fmla="*/ 325782 h 3970319"/>
              <a:gd name="connsiteX3" fmla="*/ 1 w 8014818"/>
              <a:gd name="connsiteY3" fmla="*/ 325782 h 3970319"/>
              <a:gd name="connsiteX4" fmla="*/ 1 w 8014818"/>
              <a:gd name="connsiteY4" fmla="*/ 0 h 3970319"/>
              <a:gd name="connsiteX5" fmla="*/ 325783 w 8014818"/>
              <a:gd name="connsiteY5" fmla="*/ 325782 h 3970319"/>
              <a:gd name="connsiteX6" fmla="*/ 8014818 w 8014818"/>
              <a:gd name="connsiteY6" fmla="*/ 325782 h 397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4818" h="3970319">
                <a:moveTo>
                  <a:pt x="8014818" y="3970319"/>
                </a:moveTo>
                <a:lnTo>
                  <a:pt x="0" y="3970319"/>
                </a:lnTo>
                <a:lnTo>
                  <a:pt x="0" y="325782"/>
                </a:lnTo>
                <a:lnTo>
                  <a:pt x="1" y="325782"/>
                </a:lnTo>
                <a:lnTo>
                  <a:pt x="1" y="0"/>
                </a:lnTo>
                <a:lnTo>
                  <a:pt x="325783" y="325782"/>
                </a:lnTo>
                <a:lnTo>
                  <a:pt x="8014818" y="32578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DFDAD0-00BF-485E-8B2E-09774F690210}"/>
              </a:ext>
            </a:extLst>
          </p:cNvPr>
          <p:cNvSpPr txBox="1"/>
          <p:nvPr/>
        </p:nvSpPr>
        <p:spPr>
          <a:xfrm>
            <a:off x="2312415" y="1833956"/>
            <a:ext cx="7616435" cy="2551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整体背景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国内银行普遍采取部门式经营管理模式，以组织架构为核心，依据内部职能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进行分工，按照部门模块配置资源，存在业务功能重复建设、业务流程不合理等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现象。探索国内银行在经营理念、业务流程、组织架构等方面的全面变革已迫在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眉睫。线上银行的核心宗旨是“以客户为中心”，通过内部架构和业务流程的“再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造“实现资源合理配置，从而最大程度地满足用户需求，为银行降本增效、提升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竞争力、激发活力。因此，通过更简单、更高效的基于可视化的服务编排的架构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变革应运而生。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2E44D2-AB39-4311-AFA1-26D4CC9C68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5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98C6D17-C776-445C-A62E-9CB6FD00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303" y="1524241"/>
            <a:ext cx="3806626" cy="38066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后端代码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773F40-1793-41B4-B6FF-5CEA1D277A59}"/>
              </a:ext>
            </a:extLst>
          </p:cNvPr>
          <p:cNvSpPr/>
          <p:nvPr/>
        </p:nvSpPr>
        <p:spPr>
          <a:xfrm>
            <a:off x="2005471" y="1579014"/>
            <a:ext cx="8014819" cy="3644537"/>
          </a:xfrm>
          <a:prstGeom prst="rect">
            <a:avLst/>
          </a:pr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形状 101">
            <a:extLst>
              <a:ext uri="{FF2B5EF4-FFF2-40B4-BE49-F238E27FC236}">
                <a16:creationId xmlns:a16="http://schemas.microsoft.com/office/drawing/2014/main" id="{035C9FAE-C05F-4C6F-AAE2-F4024C80ABBB}"/>
              </a:ext>
            </a:extLst>
          </p:cNvPr>
          <p:cNvSpPr/>
          <p:nvPr/>
        </p:nvSpPr>
        <p:spPr>
          <a:xfrm rot="10800000">
            <a:off x="2171711" y="1712026"/>
            <a:ext cx="8014819" cy="3970319"/>
          </a:xfrm>
          <a:custGeom>
            <a:avLst/>
            <a:gdLst>
              <a:gd name="connsiteX0" fmla="*/ 8014818 w 8014818"/>
              <a:gd name="connsiteY0" fmla="*/ 3970319 h 3970319"/>
              <a:gd name="connsiteX1" fmla="*/ 0 w 8014818"/>
              <a:gd name="connsiteY1" fmla="*/ 3970319 h 3970319"/>
              <a:gd name="connsiteX2" fmla="*/ 0 w 8014818"/>
              <a:gd name="connsiteY2" fmla="*/ 325782 h 3970319"/>
              <a:gd name="connsiteX3" fmla="*/ 1 w 8014818"/>
              <a:gd name="connsiteY3" fmla="*/ 325782 h 3970319"/>
              <a:gd name="connsiteX4" fmla="*/ 1 w 8014818"/>
              <a:gd name="connsiteY4" fmla="*/ 0 h 3970319"/>
              <a:gd name="connsiteX5" fmla="*/ 325783 w 8014818"/>
              <a:gd name="connsiteY5" fmla="*/ 325782 h 3970319"/>
              <a:gd name="connsiteX6" fmla="*/ 8014818 w 8014818"/>
              <a:gd name="connsiteY6" fmla="*/ 325782 h 397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4818" h="3970319">
                <a:moveTo>
                  <a:pt x="8014818" y="3970319"/>
                </a:moveTo>
                <a:lnTo>
                  <a:pt x="0" y="3970319"/>
                </a:lnTo>
                <a:lnTo>
                  <a:pt x="0" y="325782"/>
                </a:lnTo>
                <a:lnTo>
                  <a:pt x="1" y="325782"/>
                </a:lnTo>
                <a:lnTo>
                  <a:pt x="1" y="0"/>
                </a:lnTo>
                <a:lnTo>
                  <a:pt x="325783" y="325782"/>
                </a:lnTo>
                <a:lnTo>
                  <a:pt x="8014818" y="32578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2E44D2-AB39-4311-AFA1-26D4CC9C68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D63ABB-49C4-70F8-2FC4-863673FC5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329" y="1154733"/>
            <a:ext cx="8768592" cy="47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0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4634140" y="1970043"/>
            <a:ext cx="1131207" cy="0"/>
          </a:xfrm>
          <a:prstGeom prst="line">
            <a:avLst/>
          </a:prstGeom>
          <a:ln w="76200">
            <a:solidFill>
              <a:srgbClr val="015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544572" y="1093741"/>
            <a:ext cx="2921907" cy="751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rgbClr val="4343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anose="020B0906030804020204" pitchFamily="34" charset="0"/>
              </a:rPr>
              <a:t>下阶段计划</a:t>
            </a:r>
            <a:endParaRPr lang="en-US" altLang="zh-CN" sz="3200" b="1" spc="300" dirty="0">
              <a:solidFill>
                <a:srgbClr val="43434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Extrabold" panose="020B09060308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80430" y="210798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Plan For Next Stage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73075" y="2612377"/>
            <a:ext cx="371100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15A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anose="020B0906030804020204" pitchFamily="34" charset="0"/>
              </a:rPr>
              <a:t>11.21       ——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59993" y="4151394"/>
            <a:ext cx="2691066" cy="131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数据流图等详细设计完成</a:t>
            </a:r>
            <a:endParaRPr lang="en-US" altLang="zh-CN" sz="1400" dirty="0">
              <a:solidFill>
                <a:srgbClr val="AFA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文档编写完成</a:t>
            </a:r>
            <a:endParaRPr lang="en-US" altLang="zh-CN" sz="1400" dirty="0">
              <a:solidFill>
                <a:srgbClr val="AFA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完成主要功能（产品编排功能）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73075" y="3792000"/>
            <a:ext cx="247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D7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完成总体详细设计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673111" y="2612377"/>
            <a:ext cx="1292572" cy="75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15A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anose="020B0906030804020204" pitchFamily="34" charset="0"/>
              </a:rPr>
              <a:t>12.5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660028" y="4151394"/>
            <a:ext cx="2691066" cy="131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完成数据库构建</a:t>
            </a:r>
            <a:endParaRPr lang="en-US" altLang="zh-CN" sz="1400" dirty="0">
              <a:solidFill>
                <a:srgbClr val="AFA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初步前端页面框架搭建</a:t>
            </a:r>
            <a:endParaRPr lang="en-US" altLang="zh-CN" sz="1400" dirty="0">
              <a:solidFill>
                <a:srgbClr val="AFA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后端与数据库完成链接</a:t>
            </a:r>
            <a:endParaRPr lang="en-US" altLang="zh-CN" sz="1400" dirty="0">
              <a:solidFill>
                <a:srgbClr val="AFA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294391" y="300730"/>
            <a:ext cx="376237" cy="376237"/>
            <a:chOff x="10294391" y="300730"/>
            <a:chExt cx="376237" cy="376237"/>
          </a:xfrm>
        </p:grpSpPr>
        <p:sp>
          <p:nvSpPr>
            <p:cNvPr id="28" name="椭圆 27"/>
            <p:cNvSpPr/>
            <p:nvPr/>
          </p:nvSpPr>
          <p:spPr>
            <a:xfrm>
              <a:off x="10294391" y="300730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9" name="qzone"/>
            <p:cNvSpPr>
              <a:spLocks noChangeAspect="1"/>
            </p:cNvSpPr>
            <p:nvPr/>
          </p:nvSpPr>
          <p:spPr bwMode="auto">
            <a:xfrm>
              <a:off x="10364975" y="377051"/>
              <a:ext cx="235067" cy="223591"/>
            </a:xfrm>
            <a:custGeom>
              <a:avLst/>
              <a:gdLst>
                <a:gd name="T0" fmla="*/ 1303 w 1306"/>
                <a:gd name="T1" fmla="*/ 474 h 1244"/>
                <a:gd name="T2" fmla="*/ 1280 w 1306"/>
                <a:gd name="T3" fmla="*/ 455 h 1244"/>
                <a:gd name="T4" fmla="*/ 861 w 1306"/>
                <a:gd name="T5" fmla="*/ 417 h 1244"/>
                <a:gd name="T6" fmla="*/ 680 w 1306"/>
                <a:gd name="T7" fmla="*/ 16 h 1244"/>
                <a:gd name="T8" fmla="*/ 655 w 1306"/>
                <a:gd name="T9" fmla="*/ 0 h 1244"/>
                <a:gd name="T10" fmla="*/ 630 w 1306"/>
                <a:gd name="T11" fmla="*/ 16 h 1244"/>
                <a:gd name="T12" fmla="*/ 442 w 1306"/>
                <a:gd name="T13" fmla="*/ 408 h 1244"/>
                <a:gd name="T14" fmla="*/ 26 w 1306"/>
                <a:gd name="T15" fmla="*/ 455 h 1244"/>
                <a:gd name="T16" fmla="*/ 3 w 1306"/>
                <a:gd name="T17" fmla="*/ 474 h 1244"/>
                <a:gd name="T18" fmla="*/ 11 w 1306"/>
                <a:gd name="T19" fmla="*/ 502 h 1244"/>
                <a:gd name="T20" fmla="*/ 319 w 1306"/>
                <a:gd name="T21" fmla="*/ 784 h 1244"/>
                <a:gd name="T22" fmla="*/ 243 w 1306"/>
                <a:gd name="T23" fmla="*/ 1210 h 1244"/>
                <a:gd name="T24" fmla="*/ 254 w 1306"/>
                <a:gd name="T25" fmla="*/ 1237 h 1244"/>
                <a:gd name="T26" fmla="*/ 269 w 1306"/>
                <a:gd name="T27" fmla="*/ 1242 h 1244"/>
                <a:gd name="T28" fmla="*/ 283 w 1306"/>
                <a:gd name="T29" fmla="*/ 1238 h 1244"/>
                <a:gd name="T30" fmla="*/ 657 w 1306"/>
                <a:gd name="T31" fmla="*/ 1023 h 1244"/>
                <a:gd name="T32" fmla="*/ 1026 w 1306"/>
                <a:gd name="T33" fmla="*/ 1241 h 1244"/>
                <a:gd name="T34" fmla="*/ 1055 w 1306"/>
                <a:gd name="T35" fmla="*/ 1237 h 1244"/>
                <a:gd name="T36" fmla="*/ 1066 w 1306"/>
                <a:gd name="T37" fmla="*/ 1210 h 1244"/>
                <a:gd name="T38" fmla="*/ 1011 w 1306"/>
                <a:gd name="T39" fmla="*/ 895 h 1244"/>
                <a:gd name="T40" fmla="*/ 1091 w 1306"/>
                <a:gd name="T41" fmla="*/ 843 h 1244"/>
                <a:gd name="T42" fmla="*/ 1003 w 1306"/>
                <a:gd name="T43" fmla="*/ 869 h 1244"/>
                <a:gd name="T44" fmla="*/ 1003 w 1306"/>
                <a:gd name="T45" fmla="*/ 868 h 1244"/>
                <a:gd name="T46" fmla="*/ 363 w 1306"/>
                <a:gd name="T47" fmla="*/ 875 h 1244"/>
                <a:gd name="T48" fmla="*/ 780 w 1306"/>
                <a:gd name="T49" fmla="*/ 570 h 1244"/>
                <a:gd name="T50" fmla="*/ 291 w 1306"/>
                <a:gd name="T51" fmla="*/ 533 h 1244"/>
                <a:gd name="T52" fmla="*/ 290 w 1306"/>
                <a:gd name="T53" fmla="*/ 533 h 1244"/>
                <a:gd name="T54" fmla="*/ 291 w 1306"/>
                <a:gd name="T55" fmla="*/ 533 h 1244"/>
                <a:gd name="T56" fmla="*/ 983 w 1306"/>
                <a:gd name="T57" fmla="*/ 530 h 1244"/>
                <a:gd name="T58" fmla="*/ 564 w 1306"/>
                <a:gd name="T59" fmla="*/ 824 h 1244"/>
                <a:gd name="T60" fmla="*/ 1001 w 1306"/>
                <a:gd name="T61" fmla="*/ 843 h 1244"/>
                <a:gd name="T62" fmla="*/ 994 w 1306"/>
                <a:gd name="T63" fmla="*/ 784 h 1244"/>
                <a:gd name="T64" fmla="*/ 1298 w 1306"/>
                <a:gd name="T65" fmla="*/ 502 h 1244"/>
                <a:gd name="T66" fmla="*/ 1303 w 1306"/>
                <a:gd name="T67" fmla="*/ 47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6" h="1244">
                  <a:moveTo>
                    <a:pt x="1303" y="474"/>
                  </a:moveTo>
                  <a:cubicBezTo>
                    <a:pt x="1300" y="463"/>
                    <a:pt x="1291" y="456"/>
                    <a:pt x="1280" y="455"/>
                  </a:cubicBezTo>
                  <a:lnTo>
                    <a:pt x="861" y="417"/>
                  </a:lnTo>
                  <a:lnTo>
                    <a:pt x="680" y="16"/>
                  </a:lnTo>
                  <a:cubicBezTo>
                    <a:pt x="675" y="6"/>
                    <a:pt x="666" y="0"/>
                    <a:pt x="655" y="0"/>
                  </a:cubicBezTo>
                  <a:cubicBezTo>
                    <a:pt x="644" y="0"/>
                    <a:pt x="634" y="6"/>
                    <a:pt x="630" y="16"/>
                  </a:cubicBezTo>
                  <a:lnTo>
                    <a:pt x="442" y="408"/>
                  </a:lnTo>
                  <a:lnTo>
                    <a:pt x="26" y="455"/>
                  </a:lnTo>
                  <a:cubicBezTo>
                    <a:pt x="16" y="456"/>
                    <a:pt x="7" y="464"/>
                    <a:pt x="3" y="474"/>
                  </a:cubicBezTo>
                  <a:cubicBezTo>
                    <a:pt x="0" y="484"/>
                    <a:pt x="3" y="495"/>
                    <a:pt x="11" y="502"/>
                  </a:cubicBezTo>
                  <a:lnTo>
                    <a:pt x="319" y="784"/>
                  </a:lnTo>
                  <a:lnTo>
                    <a:pt x="243" y="1210"/>
                  </a:lnTo>
                  <a:cubicBezTo>
                    <a:pt x="241" y="1220"/>
                    <a:pt x="245" y="1231"/>
                    <a:pt x="254" y="1237"/>
                  </a:cubicBezTo>
                  <a:cubicBezTo>
                    <a:pt x="258" y="1240"/>
                    <a:pt x="264" y="1242"/>
                    <a:pt x="269" y="1242"/>
                  </a:cubicBezTo>
                  <a:cubicBezTo>
                    <a:pt x="274" y="1242"/>
                    <a:pt x="279" y="1241"/>
                    <a:pt x="283" y="1238"/>
                  </a:cubicBezTo>
                  <a:lnTo>
                    <a:pt x="657" y="1023"/>
                  </a:lnTo>
                  <a:lnTo>
                    <a:pt x="1026" y="1241"/>
                  </a:lnTo>
                  <a:cubicBezTo>
                    <a:pt x="1035" y="1244"/>
                    <a:pt x="1047" y="1243"/>
                    <a:pt x="1055" y="1237"/>
                  </a:cubicBezTo>
                  <a:cubicBezTo>
                    <a:pt x="1064" y="1231"/>
                    <a:pt x="1068" y="1221"/>
                    <a:pt x="1066" y="1210"/>
                  </a:cubicBezTo>
                  <a:lnTo>
                    <a:pt x="1011" y="895"/>
                  </a:lnTo>
                  <a:cubicBezTo>
                    <a:pt x="1025" y="888"/>
                    <a:pt x="1068" y="869"/>
                    <a:pt x="1091" y="843"/>
                  </a:cubicBezTo>
                  <a:cubicBezTo>
                    <a:pt x="1054" y="858"/>
                    <a:pt x="1040" y="862"/>
                    <a:pt x="1003" y="869"/>
                  </a:cubicBezTo>
                  <a:lnTo>
                    <a:pt x="1003" y="868"/>
                  </a:lnTo>
                  <a:cubicBezTo>
                    <a:pt x="756" y="916"/>
                    <a:pt x="376" y="876"/>
                    <a:pt x="363" y="875"/>
                  </a:cubicBezTo>
                  <a:lnTo>
                    <a:pt x="780" y="570"/>
                  </a:lnTo>
                  <a:cubicBezTo>
                    <a:pt x="639" y="544"/>
                    <a:pt x="311" y="534"/>
                    <a:pt x="291" y="533"/>
                  </a:cubicBezTo>
                  <a:cubicBezTo>
                    <a:pt x="288" y="534"/>
                    <a:pt x="288" y="534"/>
                    <a:pt x="290" y="533"/>
                  </a:cubicBezTo>
                  <a:cubicBezTo>
                    <a:pt x="290" y="533"/>
                    <a:pt x="290" y="533"/>
                    <a:pt x="291" y="533"/>
                  </a:cubicBezTo>
                  <a:cubicBezTo>
                    <a:pt x="308" y="530"/>
                    <a:pt x="735" y="460"/>
                    <a:pt x="983" y="530"/>
                  </a:cubicBezTo>
                  <a:lnTo>
                    <a:pt x="564" y="824"/>
                  </a:lnTo>
                  <a:cubicBezTo>
                    <a:pt x="564" y="824"/>
                    <a:pt x="887" y="856"/>
                    <a:pt x="1001" y="843"/>
                  </a:cubicBezTo>
                  <a:lnTo>
                    <a:pt x="994" y="784"/>
                  </a:lnTo>
                  <a:lnTo>
                    <a:pt x="1298" y="502"/>
                  </a:lnTo>
                  <a:cubicBezTo>
                    <a:pt x="1303" y="495"/>
                    <a:pt x="1306" y="484"/>
                    <a:pt x="1303" y="474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30" name="组合 29"/>
          <p:cNvGrpSpPr/>
          <p:nvPr/>
        </p:nvGrpSpPr>
        <p:grpSpPr>
          <a:xfrm>
            <a:off x="10899298" y="300729"/>
            <a:ext cx="376237" cy="376237"/>
            <a:chOff x="10899298" y="300729"/>
            <a:chExt cx="376237" cy="376237"/>
          </a:xfrm>
        </p:grpSpPr>
        <p:sp>
          <p:nvSpPr>
            <p:cNvPr id="31" name="椭圆 30"/>
            <p:cNvSpPr/>
            <p:nvPr/>
          </p:nvSpPr>
          <p:spPr>
            <a:xfrm>
              <a:off x="10899298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2" name="weibo"/>
            <p:cNvSpPr>
              <a:spLocks noChangeAspect="1"/>
            </p:cNvSpPr>
            <p:nvPr/>
          </p:nvSpPr>
          <p:spPr bwMode="auto">
            <a:xfrm>
              <a:off x="10972344" y="395748"/>
              <a:ext cx="230144" cy="186196"/>
            </a:xfrm>
            <a:custGeom>
              <a:avLst/>
              <a:gdLst>
                <a:gd name="connsiteX0" fmla="*/ 188582 w 594496"/>
                <a:gd name="connsiteY0" fmla="*/ 329337 h 480973"/>
                <a:gd name="connsiteX1" fmla="*/ 168300 w 594496"/>
                <a:gd name="connsiteY1" fmla="*/ 344705 h 480973"/>
                <a:gd name="connsiteX2" fmla="*/ 178441 w 594496"/>
                <a:gd name="connsiteY2" fmla="*/ 383845 h 480973"/>
                <a:gd name="connsiteX3" fmla="*/ 223616 w 594496"/>
                <a:gd name="connsiteY3" fmla="*/ 369110 h 480973"/>
                <a:gd name="connsiteX4" fmla="*/ 213013 w 594496"/>
                <a:gd name="connsiteY4" fmla="*/ 329510 h 480973"/>
                <a:gd name="connsiteX5" fmla="*/ 188582 w 594496"/>
                <a:gd name="connsiteY5" fmla="*/ 329337 h 480973"/>
                <a:gd name="connsiteX6" fmla="*/ 250352 w 594496"/>
                <a:gd name="connsiteY6" fmla="*/ 314315 h 480973"/>
                <a:gd name="connsiteX7" fmla="*/ 233757 w 594496"/>
                <a:gd name="connsiteY7" fmla="*/ 320301 h 480973"/>
                <a:gd name="connsiteX8" fmla="*/ 238367 w 594496"/>
                <a:gd name="connsiteY8" fmla="*/ 335036 h 480973"/>
                <a:gd name="connsiteX9" fmla="*/ 254961 w 594496"/>
                <a:gd name="connsiteY9" fmla="*/ 329049 h 480973"/>
                <a:gd name="connsiteX10" fmla="*/ 250352 w 594496"/>
                <a:gd name="connsiteY10" fmla="*/ 314315 h 480973"/>
                <a:gd name="connsiteX11" fmla="*/ 223860 w 594496"/>
                <a:gd name="connsiteY11" fmla="*/ 258951 h 480973"/>
                <a:gd name="connsiteX12" fmla="*/ 259571 w 594496"/>
                <a:gd name="connsiteY12" fmla="*/ 261822 h 480973"/>
                <a:gd name="connsiteX13" fmla="*/ 313043 w 594496"/>
                <a:gd name="connsiteY13" fmla="*/ 364505 h 480973"/>
                <a:gd name="connsiteX14" fmla="*/ 186277 w 594496"/>
                <a:gd name="connsiteY14" fmla="*/ 417919 h 480973"/>
                <a:gd name="connsiteX15" fmla="*/ 139720 w 594496"/>
                <a:gd name="connsiteY15" fmla="*/ 314315 h 480973"/>
                <a:gd name="connsiteX16" fmla="*/ 223860 w 594496"/>
                <a:gd name="connsiteY16" fmla="*/ 258951 h 480973"/>
                <a:gd name="connsiteX17" fmla="*/ 226382 w 594496"/>
                <a:gd name="connsiteY17" fmla="*/ 212086 h 480973"/>
                <a:gd name="connsiteX18" fmla="*/ 59938 w 594496"/>
                <a:gd name="connsiteY18" fmla="*/ 346530 h 480973"/>
                <a:gd name="connsiteX19" fmla="*/ 249896 w 594496"/>
                <a:gd name="connsiteY19" fmla="*/ 445981 h 480973"/>
                <a:gd name="connsiteX20" fmla="*/ 416339 w 594496"/>
                <a:gd name="connsiteY20" fmla="*/ 311538 h 480973"/>
                <a:gd name="connsiteX21" fmla="*/ 226382 w 594496"/>
                <a:gd name="connsiteY21" fmla="*/ 212086 h 480973"/>
                <a:gd name="connsiteX22" fmla="*/ 420931 w 594496"/>
                <a:gd name="connsiteY22" fmla="*/ 82261 h 480973"/>
                <a:gd name="connsiteX23" fmla="*/ 493805 w 594496"/>
                <a:gd name="connsiteY23" fmla="*/ 105741 h 480973"/>
                <a:gd name="connsiteX24" fmla="*/ 509948 w 594496"/>
                <a:gd name="connsiteY24" fmla="*/ 180783 h 480973"/>
                <a:gd name="connsiteX25" fmla="*/ 485503 w 594496"/>
                <a:gd name="connsiteY25" fmla="*/ 193214 h 480973"/>
                <a:gd name="connsiteX26" fmla="*/ 472588 w 594496"/>
                <a:gd name="connsiteY26" fmla="*/ 168813 h 480973"/>
                <a:gd name="connsiteX27" fmla="*/ 464747 w 594496"/>
                <a:gd name="connsiteY27" fmla="*/ 131983 h 480973"/>
                <a:gd name="connsiteX28" fmla="*/ 429233 w 594496"/>
                <a:gd name="connsiteY28" fmla="*/ 120473 h 480973"/>
                <a:gd name="connsiteX29" fmla="*/ 406171 w 594496"/>
                <a:gd name="connsiteY29" fmla="*/ 105741 h 480973"/>
                <a:gd name="connsiteX30" fmla="*/ 420931 w 594496"/>
                <a:gd name="connsiteY30" fmla="*/ 82261 h 480973"/>
                <a:gd name="connsiteX31" fmla="*/ 249838 w 594496"/>
                <a:gd name="connsiteY31" fmla="*/ 67995 h 480973"/>
                <a:gd name="connsiteX32" fmla="*/ 283553 w 594496"/>
                <a:gd name="connsiteY32" fmla="*/ 80405 h 480973"/>
                <a:gd name="connsiteX33" fmla="*/ 290469 w 594496"/>
                <a:gd name="connsiteY33" fmla="*/ 149929 h 480973"/>
                <a:gd name="connsiteX34" fmla="*/ 304301 w 594496"/>
                <a:gd name="connsiteY34" fmla="*/ 156375 h 480973"/>
                <a:gd name="connsiteX35" fmla="*/ 437087 w 594496"/>
                <a:gd name="connsiteY35" fmla="*/ 157295 h 480973"/>
                <a:gd name="connsiteX36" fmla="*/ 437087 w 594496"/>
                <a:gd name="connsiteY36" fmla="*/ 216230 h 480973"/>
                <a:gd name="connsiteX37" fmla="*/ 446769 w 594496"/>
                <a:gd name="connsiteY37" fmla="*/ 231424 h 480973"/>
                <a:gd name="connsiteX38" fmla="*/ 518695 w 594496"/>
                <a:gd name="connsiteY38" fmla="*/ 312458 h 480973"/>
                <a:gd name="connsiteX39" fmla="*/ 249435 w 594496"/>
                <a:gd name="connsiteY39" fmla="*/ 480973 h 480973"/>
                <a:gd name="connsiteX40" fmla="*/ 0 w 594496"/>
                <a:gd name="connsiteY40" fmla="*/ 323048 h 480973"/>
                <a:gd name="connsiteX41" fmla="*/ 88524 w 594496"/>
                <a:gd name="connsiteY41" fmla="*/ 156375 h 480973"/>
                <a:gd name="connsiteX42" fmla="*/ 249838 w 594496"/>
                <a:gd name="connsiteY42" fmla="*/ 67995 h 480973"/>
                <a:gd name="connsiteX43" fmla="*/ 444588 w 594496"/>
                <a:gd name="connsiteY43" fmla="*/ 161 h 480973"/>
                <a:gd name="connsiteX44" fmla="*/ 553734 w 594496"/>
                <a:gd name="connsiteY44" fmla="*/ 51888 h 480973"/>
                <a:gd name="connsiteX45" fmla="*/ 586938 w 594496"/>
                <a:gd name="connsiteY45" fmla="*/ 205653 h 480973"/>
                <a:gd name="connsiteX46" fmla="*/ 558346 w 594496"/>
                <a:gd name="connsiteY46" fmla="*/ 220385 h 480973"/>
                <a:gd name="connsiteX47" fmla="*/ 543588 w 594496"/>
                <a:gd name="connsiteY47" fmla="*/ 191842 h 480973"/>
                <a:gd name="connsiteX48" fmla="*/ 520069 w 594496"/>
                <a:gd name="connsiteY48" fmla="*/ 82273 h 480973"/>
                <a:gd name="connsiteX49" fmla="*/ 413539 w 594496"/>
                <a:gd name="connsiteY49" fmla="*/ 48205 h 480973"/>
                <a:gd name="connsiteX50" fmla="*/ 386791 w 594496"/>
                <a:gd name="connsiteY50" fmla="*/ 30711 h 480973"/>
                <a:gd name="connsiteX51" fmla="*/ 404315 w 594496"/>
                <a:gd name="connsiteY51" fmla="*/ 3549 h 480973"/>
                <a:gd name="connsiteX52" fmla="*/ 444588 w 594496"/>
                <a:gd name="connsiteY52" fmla="*/ 161 h 4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4496" h="480973">
                  <a:moveTo>
                    <a:pt x="188582" y="329337"/>
                  </a:moveTo>
                  <a:cubicBezTo>
                    <a:pt x="180515" y="332042"/>
                    <a:pt x="173140" y="337338"/>
                    <a:pt x="168300" y="344705"/>
                  </a:cubicBezTo>
                  <a:cubicBezTo>
                    <a:pt x="159080" y="359440"/>
                    <a:pt x="163229" y="376938"/>
                    <a:pt x="178441" y="383845"/>
                  </a:cubicBezTo>
                  <a:cubicBezTo>
                    <a:pt x="194114" y="390752"/>
                    <a:pt x="214396" y="384305"/>
                    <a:pt x="223616" y="369110"/>
                  </a:cubicBezTo>
                  <a:cubicBezTo>
                    <a:pt x="233296" y="353915"/>
                    <a:pt x="228225" y="336417"/>
                    <a:pt x="213013" y="329510"/>
                  </a:cubicBezTo>
                  <a:cubicBezTo>
                    <a:pt x="205407" y="326517"/>
                    <a:pt x="196649" y="326632"/>
                    <a:pt x="188582" y="329337"/>
                  </a:cubicBezTo>
                  <a:close/>
                  <a:moveTo>
                    <a:pt x="250352" y="314315"/>
                  </a:moveTo>
                  <a:cubicBezTo>
                    <a:pt x="244359" y="312012"/>
                    <a:pt x="237445" y="314775"/>
                    <a:pt x="233757" y="320301"/>
                  </a:cubicBezTo>
                  <a:cubicBezTo>
                    <a:pt x="230530" y="326287"/>
                    <a:pt x="232374" y="332733"/>
                    <a:pt x="238367" y="335036"/>
                  </a:cubicBezTo>
                  <a:cubicBezTo>
                    <a:pt x="243898" y="337798"/>
                    <a:pt x="251735" y="334575"/>
                    <a:pt x="254961" y="329049"/>
                  </a:cubicBezTo>
                  <a:cubicBezTo>
                    <a:pt x="258649" y="323063"/>
                    <a:pt x="256344" y="316157"/>
                    <a:pt x="250352" y="314315"/>
                  </a:cubicBezTo>
                  <a:close/>
                  <a:moveTo>
                    <a:pt x="223860" y="258951"/>
                  </a:moveTo>
                  <a:cubicBezTo>
                    <a:pt x="235716" y="257850"/>
                    <a:pt x="247816" y="258714"/>
                    <a:pt x="259571" y="261822"/>
                  </a:cubicBezTo>
                  <a:cubicBezTo>
                    <a:pt x="307973" y="274254"/>
                    <a:pt x="332865" y="319840"/>
                    <a:pt x="313043" y="364505"/>
                  </a:cubicBezTo>
                  <a:cubicBezTo>
                    <a:pt x="292761" y="409631"/>
                    <a:pt x="235140" y="434035"/>
                    <a:pt x="186277" y="417919"/>
                  </a:cubicBezTo>
                  <a:cubicBezTo>
                    <a:pt x="138798" y="402724"/>
                    <a:pt x="118976" y="356217"/>
                    <a:pt x="139720" y="314315"/>
                  </a:cubicBezTo>
                  <a:cubicBezTo>
                    <a:pt x="154932" y="283233"/>
                    <a:pt x="188294" y="262253"/>
                    <a:pt x="223860" y="258951"/>
                  </a:cubicBezTo>
                  <a:close/>
                  <a:moveTo>
                    <a:pt x="226382" y="212086"/>
                  </a:moveTo>
                  <a:cubicBezTo>
                    <a:pt x="128175" y="221755"/>
                    <a:pt x="53483" y="282071"/>
                    <a:pt x="59938" y="346530"/>
                  </a:cubicBezTo>
                  <a:cubicBezTo>
                    <a:pt x="66393" y="410989"/>
                    <a:pt x="151228" y="455650"/>
                    <a:pt x="249896" y="445981"/>
                  </a:cubicBezTo>
                  <a:cubicBezTo>
                    <a:pt x="348102" y="435852"/>
                    <a:pt x="422794" y="375997"/>
                    <a:pt x="416339" y="311538"/>
                  </a:cubicBezTo>
                  <a:cubicBezTo>
                    <a:pt x="409884" y="246617"/>
                    <a:pt x="325049" y="202417"/>
                    <a:pt x="226382" y="212086"/>
                  </a:cubicBezTo>
                  <a:close/>
                  <a:moveTo>
                    <a:pt x="420931" y="82261"/>
                  </a:moveTo>
                  <a:cubicBezTo>
                    <a:pt x="446759" y="76737"/>
                    <a:pt x="474894" y="85024"/>
                    <a:pt x="493805" y="105741"/>
                  </a:cubicBezTo>
                  <a:cubicBezTo>
                    <a:pt x="513176" y="126919"/>
                    <a:pt x="518250" y="155462"/>
                    <a:pt x="509948" y="180783"/>
                  </a:cubicBezTo>
                  <a:cubicBezTo>
                    <a:pt x="506719" y="190912"/>
                    <a:pt x="495650" y="196897"/>
                    <a:pt x="485503" y="193214"/>
                  </a:cubicBezTo>
                  <a:cubicBezTo>
                    <a:pt x="474894" y="189991"/>
                    <a:pt x="469360" y="178942"/>
                    <a:pt x="472588" y="168813"/>
                  </a:cubicBezTo>
                  <a:cubicBezTo>
                    <a:pt x="476739" y="156383"/>
                    <a:pt x="473972" y="142572"/>
                    <a:pt x="464747" y="131983"/>
                  </a:cubicBezTo>
                  <a:cubicBezTo>
                    <a:pt x="455523" y="121854"/>
                    <a:pt x="441686" y="118171"/>
                    <a:pt x="429233" y="120473"/>
                  </a:cubicBezTo>
                  <a:cubicBezTo>
                    <a:pt x="418624" y="122775"/>
                    <a:pt x="408016" y="116330"/>
                    <a:pt x="406171" y="105741"/>
                  </a:cubicBezTo>
                  <a:cubicBezTo>
                    <a:pt x="403865" y="95152"/>
                    <a:pt x="410322" y="84563"/>
                    <a:pt x="420931" y="82261"/>
                  </a:cubicBezTo>
                  <a:close/>
                  <a:moveTo>
                    <a:pt x="249838" y="67995"/>
                  </a:moveTo>
                  <a:cubicBezTo>
                    <a:pt x="263785" y="68232"/>
                    <a:pt x="275369" y="72232"/>
                    <a:pt x="283553" y="80405"/>
                  </a:cubicBezTo>
                  <a:cubicBezTo>
                    <a:pt x="298307" y="94678"/>
                    <a:pt x="299690" y="120001"/>
                    <a:pt x="290469" y="149929"/>
                  </a:cubicBezTo>
                  <a:cubicBezTo>
                    <a:pt x="285397" y="164662"/>
                    <a:pt x="304301" y="156375"/>
                    <a:pt x="304301" y="156375"/>
                  </a:cubicBezTo>
                  <a:cubicBezTo>
                    <a:pt x="364700" y="131051"/>
                    <a:pt x="417722" y="129670"/>
                    <a:pt x="437087" y="157295"/>
                  </a:cubicBezTo>
                  <a:cubicBezTo>
                    <a:pt x="447230" y="172029"/>
                    <a:pt x="446308" y="192288"/>
                    <a:pt x="437087" y="216230"/>
                  </a:cubicBezTo>
                  <a:cubicBezTo>
                    <a:pt x="432476" y="227280"/>
                    <a:pt x="438009" y="229121"/>
                    <a:pt x="446769" y="231424"/>
                  </a:cubicBezTo>
                  <a:cubicBezTo>
                    <a:pt x="480888" y="242013"/>
                    <a:pt x="518695" y="267797"/>
                    <a:pt x="518695" y="312458"/>
                  </a:cubicBezTo>
                  <a:cubicBezTo>
                    <a:pt x="518695" y="387047"/>
                    <a:pt x="411267" y="480973"/>
                    <a:pt x="249435" y="480973"/>
                  </a:cubicBezTo>
                  <a:cubicBezTo>
                    <a:pt x="125870" y="480973"/>
                    <a:pt x="0" y="421118"/>
                    <a:pt x="0" y="323048"/>
                  </a:cubicBezTo>
                  <a:cubicBezTo>
                    <a:pt x="0" y="271941"/>
                    <a:pt x="32735" y="212546"/>
                    <a:pt x="88524" y="156375"/>
                  </a:cubicBezTo>
                  <a:cubicBezTo>
                    <a:pt x="144889" y="100433"/>
                    <a:pt x="207997" y="67283"/>
                    <a:pt x="249838" y="67995"/>
                  </a:cubicBezTo>
                  <a:close/>
                  <a:moveTo>
                    <a:pt x="444588" y="161"/>
                  </a:moveTo>
                  <a:cubicBezTo>
                    <a:pt x="484991" y="1995"/>
                    <a:pt x="524680" y="19432"/>
                    <a:pt x="553734" y="51888"/>
                  </a:cubicBezTo>
                  <a:cubicBezTo>
                    <a:pt x="592933" y="95163"/>
                    <a:pt x="603540" y="154091"/>
                    <a:pt x="586938" y="205653"/>
                  </a:cubicBezTo>
                  <a:cubicBezTo>
                    <a:pt x="582787" y="217623"/>
                    <a:pt x="570336" y="224068"/>
                    <a:pt x="558346" y="220385"/>
                  </a:cubicBezTo>
                  <a:cubicBezTo>
                    <a:pt x="546355" y="216241"/>
                    <a:pt x="539899" y="203811"/>
                    <a:pt x="543588" y="191842"/>
                  </a:cubicBezTo>
                  <a:cubicBezTo>
                    <a:pt x="555579" y="155012"/>
                    <a:pt x="547739" y="113118"/>
                    <a:pt x="520069" y="82273"/>
                  </a:cubicBezTo>
                  <a:cubicBezTo>
                    <a:pt x="492398" y="51888"/>
                    <a:pt x="451355" y="39919"/>
                    <a:pt x="413539" y="48205"/>
                  </a:cubicBezTo>
                  <a:cubicBezTo>
                    <a:pt x="401548" y="50507"/>
                    <a:pt x="389097" y="42681"/>
                    <a:pt x="386791" y="30711"/>
                  </a:cubicBezTo>
                  <a:cubicBezTo>
                    <a:pt x="384024" y="18281"/>
                    <a:pt x="391864" y="6311"/>
                    <a:pt x="404315" y="3549"/>
                  </a:cubicBezTo>
                  <a:cubicBezTo>
                    <a:pt x="417574" y="672"/>
                    <a:pt x="431121" y="-450"/>
                    <a:pt x="444588" y="161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33" name="组合 32"/>
          <p:cNvGrpSpPr/>
          <p:nvPr/>
        </p:nvGrpSpPr>
        <p:grpSpPr>
          <a:xfrm>
            <a:off x="11504205" y="300729"/>
            <a:ext cx="376237" cy="376237"/>
            <a:chOff x="11504205" y="300729"/>
            <a:chExt cx="376237" cy="376237"/>
          </a:xfrm>
        </p:grpSpPr>
        <p:sp>
          <p:nvSpPr>
            <p:cNvPr id="34" name="椭圆 33"/>
            <p:cNvSpPr/>
            <p:nvPr/>
          </p:nvSpPr>
          <p:spPr>
            <a:xfrm>
              <a:off x="11504205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5" name="baidu"/>
            <p:cNvSpPr>
              <a:spLocks noChangeAspect="1"/>
            </p:cNvSpPr>
            <p:nvPr/>
          </p:nvSpPr>
          <p:spPr bwMode="auto">
            <a:xfrm>
              <a:off x="11594139" y="382024"/>
              <a:ext cx="196367" cy="213643"/>
            </a:xfrm>
            <a:custGeom>
              <a:avLst/>
              <a:gdLst>
                <a:gd name="connsiteX0" fmla="*/ 260361 w 546040"/>
                <a:gd name="connsiteY0" fmla="*/ 242331 h 594078"/>
                <a:gd name="connsiteX1" fmla="*/ 356770 w 546040"/>
                <a:gd name="connsiteY1" fmla="*/ 297865 h 594078"/>
                <a:gd name="connsiteX2" fmla="*/ 473406 w 546040"/>
                <a:gd name="connsiteY2" fmla="*/ 416645 h 594078"/>
                <a:gd name="connsiteX3" fmla="*/ 493690 w 546040"/>
                <a:gd name="connsiteY3" fmla="*/ 542791 h 594078"/>
                <a:gd name="connsiteX4" fmla="*/ 329109 w 546040"/>
                <a:gd name="connsiteY4" fmla="*/ 582845 h 594078"/>
                <a:gd name="connsiteX5" fmla="*/ 225843 w 546040"/>
                <a:gd name="connsiteY5" fmla="*/ 580082 h 594078"/>
                <a:gd name="connsiteX6" fmla="*/ 122576 w 546040"/>
                <a:gd name="connsiteY6" fmla="*/ 587448 h 594078"/>
                <a:gd name="connsiteX7" fmla="*/ 39594 w 546040"/>
                <a:gd name="connsiteY7" fmla="*/ 507341 h 594078"/>
                <a:gd name="connsiteX8" fmla="*/ 110129 w 546040"/>
                <a:gd name="connsiteY8" fmla="*/ 373368 h 594078"/>
                <a:gd name="connsiteX9" fmla="*/ 187118 w 546040"/>
                <a:gd name="connsiteY9" fmla="*/ 290038 h 594078"/>
                <a:gd name="connsiteX10" fmla="*/ 260361 w 546040"/>
                <a:gd name="connsiteY10" fmla="*/ 242331 h 594078"/>
                <a:gd name="connsiteX11" fmla="*/ 473414 w 546040"/>
                <a:gd name="connsiteY11" fmla="*/ 180499 h 594078"/>
                <a:gd name="connsiteX12" fmla="*/ 545784 w 546040"/>
                <a:gd name="connsiteY12" fmla="*/ 254596 h 594078"/>
                <a:gd name="connsiteX13" fmla="*/ 482633 w 546040"/>
                <a:gd name="connsiteY13" fmla="*/ 353086 h 594078"/>
                <a:gd name="connsiteX14" fmla="*/ 408880 w 546040"/>
                <a:gd name="connsiteY14" fmla="*/ 269784 h 594078"/>
                <a:gd name="connsiteX15" fmla="*/ 473414 w 546040"/>
                <a:gd name="connsiteY15" fmla="*/ 180499 h 594078"/>
                <a:gd name="connsiteX16" fmla="*/ 61231 w 546040"/>
                <a:gd name="connsiteY16" fmla="*/ 137171 h 594078"/>
                <a:gd name="connsiteX17" fmla="*/ 136392 w 546040"/>
                <a:gd name="connsiteY17" fmla="*/ 205315 h 594078"/>
                <a:gd name="connsiteX18" fmla="*/ 82442 w 546040"/>
                <a:gd name="connsiteY18" fmla="*/ 313056 h 594078"/>
                <a:gd name="connsiteX19" fmla="*/ 1287 w 546040"/>
                <a:gd name="connsiteY19" fmla="*/ 217286 h 594078"/>
                <a:gd name="connsiteX20" fmla="*/ 61231 w 546040"/>
                <a:gd name="connsiteY20" fmla="*/ 137171 h 594078"/>
                <a:gd name="connsiteX21" fmla="*/ 382581 w 546040"/>
                <a:gd name="connsiteY21" fmla="*/ 15213 h 594078"/>
                <a:gd name="connsiteX22" fmla="*/ 441145 w 546040"/>
                <a:gd name="connsiteY22" fmla="*/ 106358 h 594078"/>
                <a:gd name="connsiteX23" fmla="*/ 356758 w 546040"/>
                <a:gd name="connsiteY23" fmla="*/ 189676 h 594078"/>
                <a:gd name="connsiteX24" fmla="*/ 302807 w 546040"/>
                <a:gd name="connsiteY24" fmla="*/ 97151 h 594078"/>
                <a:gd name="connsiteX25" fmla="*/ 382581 w 546040"/>
                <a:gd name="connsiteY25" fmla="*/ 15213 h 594078"/>
                <a:gd name="connsiteX26" fmla="*/ 202765 w 546040"/>
                <a:gd name="connsiteY26" fmla="*/ 0 h 594078"/>
                <a:gd name="connsiteX27" fmla="*/ 267325 w 546040"/>
                <a:gd name="connsiteY27" fmla="*/ 91842 h 594078"/>
                <a:gd name="connsiteX28" fmla="*/ 202765 w 546040"/>
                <a:gd name="connsiteY28" fmla="*/ 183684 h 594078"/>
                <a:gd name="connsiteX29" fmla="*/ 138205 w 546040"/>
                <a:gd name="connsiteY29" fmla="*/ 91842 h 594078"/>
                <a:gd name="connsiteX30" fmla="*/ 202765 w 546040"/>
                <a:gd name="connsiteY30" fmla="*/ 0 h 5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6040" h="594078">
                  <a:moveTo>
                    <a:pt x="260361" y="242331"/>
                  </a:moveTo>
                  <a:cubicBezTo>
                    <a:pt x="291998" y="238705"/>
                    <a:pt x="327495" y="252286"/>
                    <a:pt x="356770" y="297865"/>
                  </a:cubicBezTo>
                  <a:cubicBezTo>
                    <a:pt x="399644" y="359557"/>
                    <a:pt x="473406" y="416645"/>
                    <a:pt x="473406" y="416645"/>
                  </a:cubicBezTo>
                  <a:cubicBezTo>
                    <a:pt x="473406" y="416645"/>
                    <a:pt x="529188" y="459461"/>
                    <a:pt x="493690" y="542791"/>
                  </a:cubicBezTo>
                  <a:cubicBezTo>
                    <a:pt x="458193" y="626121"/>
                    <a:pt x="329109" y="582845"/>
                    <a:pt x="329109" y="582845"/>
                  </a:cubicBezTo>
                  <a:cubicBezTo>
                    <a:pt x="329109" y="582845"/>
                    <a:pt x="281164" y="567652"/>
                    <a:pt x="225843" y="580082"/>
                  </a:cubicBezTo>
                  <a:cubicBezTo>
                    <a:pt x="170521" y="592513"/>
                    <a:pt x="122576" y="587448"/>
                    <a:pt x="122576" y="587448"/>
                  </a:cubicBezTo>
                  <a:cubicBezTo>
                    <a:pt x="122576" y="587448"/>
                    <a:pt x="58035" y="589290"/>
                    <a:pt x="39594" y="507341"/>
                  </a:cubicBezTo>
                  <a:cubicBezTo>
                    <a:pt x="21154" y="425852"/>
                    <a:pt x="104136" y="380734"/>
                    <a:pt x="110129" y="373368"/>
                  </a:cubicBezTo>
                  <a:cubicBezTo>
                    <a:pt x="116583" y="365542"/>
                    <a:pt x="159457" y="336077"/>
                    <a:pt x="187118" y="290038"/>
                  </a:cubicBezTo>
                  <a:cubicBezTo>
                    <a:pt x="200948" y="266789"/>
                    <a:pt x="228724" y="245956"/>
                    <a:pt x="260361" y="242331"/>
                  </a:cubicBezTo>
                  <a:close/>
                  <a:moveTo>
                    <a:pt x="473414" y="180499"/>
                  </a:moveTo>
                  <a:cubicBezTo>
                    <a:pt x="530572" y="180499"/>
                    <a:pt x="545784" y="236187"/>
                    <a:pt x="545784" y="254596"/>
                  </a:cubicBezTo>
                  <a:cubicBezTo>
                    <a:pt x="545784" y="273006"/>
                    <a:pt x="553620" y="351705"/>
                    <a:pt x="482633" y="353086"/>
                  </a:cubicBezTo>
                  <a:cubicBezTo>
                    <a:pt x="412107" y="354927"/>
                    <a:pt x="408880" y="305222"/>
                    <a:pt x="408880" y="269784"/>
                  </a:cubicBezTo>
                  <a:cubicBezTo>
                    <a:pt x="408880" y="232966"/>
                    <a:pt x="416716" y="180499"/>
                    <a:pt x="473414" y="180499"/>
                  </a:cubicBezTo>
                  <a:close/>
                  <a:moveTo>
                    <a:pt x="61231" y="137171"/>
                  </a:moveTo>
                  <a:cubicBezTo>
                    <a:pt x="102731" y="133487"/>
                    <a:pt x="133164" y="179070"/>
                    <a:pt x="136392" y="205315"/>
                  </a:cubicBezTo>
                  <a:cubicBezTo>
                    <a:pt x="138237" y="221890"/>
                    <a:pt x="147459" y="299243"/>
                    <a:pt x="82442" y="313056"/>
                  </a:cubicBezTo>
                  <a:cubicBezTo>
                    <a:pt x="17887" y="326869"/>
                    <a:pt x="-6091" y="252279"/>
                    <a:pt x="1287" y="217286"/>
                  </a:cubicBezTo>
                  <a:cubicBezTo>
                    <a:pt x="1287" y="217286"/>
                    <a:pt x="8664" y="141775"/>
                    <a:pt x="61231" y="137171"/>
                  </a:cubicBezTo>
                  <a:close/>
                  <a:moveTo>
                    <a:pt x="382581" y="15213"/>
                  </a:moveTo>
                  <a:cubicBezTo>
                    <a:pt x="416705" y="23039"/>
                    <a:pt x="447600" y="67690"/>
                    <a:pt x="441145" y="106358"/>
                  </a:cubicBezTo>
                  <a:cubicBezTo>
                    <a:pt x="435150" y="145025"/>
                    <a:pt x="404254" y="196121"/>
                    <a:pt x="356758" y="189676"/>
                  </a:cubicBezTo>
                  <a:cubicBezTo>
                    <a:pt x="308802" y="183692"/>
                    <a:pt x="298196" y="140422"/>
                    <a:pt x="302807" y="97151"/>
                  </a:cubicBezTo>
                  <a:cubicBezTo>
                    <a:pt x="306496" y="61706"/>
                    <a:pt x="348919" y="7848"/>
                    <a:pt x="382581" y="15213"/>
                  </a:cubicBezTo>
                  <a:close/>
                  <a:moveTo>
                    <a:pt x="202765" y="0"/>
                  </a:moveTo>
                  <a:cubicBezTo>
                    <a:pt x="238421" y="0"/>
                    <a:pt x="267325" y="41119"/>
                    <a:pt x="267325" y="91842"/>
                  </a:cubicBezTo>
                  <a:cubicBezTo>
                    <a:pt x="267325" y="142565"/>
                    <a:pt x="238421" y="183684"/>
                    <a:pt x="202765" y="183684"/>
                  </a:cubicBezTo>
                  <a:cubicBezTo>
                    <a:pt x="167109" y="183684"/>
                    <a:pt x="138205" y="142565"/>
                    <a:pt x="138205" y="91842"/>
                  </a:cubicBezTo>
                  <a:cubicBezTo>
                    <a:pt x="138205" y="41119"/>
                    <a:pt x="167109" y="0"/>
                    <a:pt x="202765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9A50B95-A41E-4B5C-861A-9E4B756D1F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/>
          <a:stretch/>
        </p:blipFill>
        <p:spPr>
          <a:xfrm>
            <a:off x="1373" y="0"/>
            <a:ext cx="442886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05FA5DD-CFC3-48F2-8E06-B193FD78BA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65" y="378984"/>
            <a:ext cx="2543667" cy="559327"/>
          </a:xfrm>
          <a:prstGeom prst="rect">
            <a:avLst/>
          </a:prstGeom>
        </p:spPr>
      </p:pic>
      <p:sp>
        <p:nvSpPr>
          <p:cNvPr id="22" name="文本框 10">
            <a:extLst>
              <a:ext uri="{FF2B5EF4-FFF2-40B4-BE49-F238E27FC236}">
                <a16:creationId xmlns:a16="http://schemas.microsoft.com/office/drawing/2014/main" id="{F143A6BF-A989-4A85-8616-85F3397E6284}"/>
              </a:ext>
            </a:extLst>
          </p:cNvPr>
          <p:cNvSpPr txBox="1"/>
          <p:nvPr/>
        </p:nvSpPr>
        <p:spPr>
          <a:xfrm>
            <a:off x="5613856" y="6266403"/>
            <a:ext cx="5424429" cy="42909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spc="300" dirty="0">
                <a:solidFill>
                  <a:srgbClr val="015AAA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  </a:t>
            </a:r>
            <a:r>
              <a:rPr lang="zh-CN" altLang="en-US" sz="1600" spc="300" dirty="0">
                <a:solidFill>
                  <a:srgbClr val="015AAA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</a:t>
            </a:r>
            <a:r>
              <a:rPr lang="en-US" altLang="zh-CN" sz="1600" spc="300" dirty="0">
                <a:solidFill>
                  <a:srgbClr val="015AAA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449622-42E2-EA15-6B0F-DDE971562673}"/>
              </a:ext>
            </a:extLst>
          </p:cNvPr>
          <p:cNvSpPr txBox="1"/>
          <p:nvPr/>
        </p:nvSpPr>
        <p:spPr>
          <a:xfrm>
            <a:off x="8673110" y="3792000"/>
            <a:ext cx="247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D7E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前后端代码进度</a:t>
            </a:r>
          </a:p>
        </p:txBody>
      </p:sp>
    </p:spTree>
    <p:extLst>
      <p:ext uri="{BB962C8B-B14F-4D97-AF65-F5344CB8AC3E}">
        <p14:creationId xmlns:p14="http://schemas.microsoft.com/office/powerpoint/2010/main" val="4433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4" grpId="0"/>
      <p:bldP spid="16" grpId="0"/>
      <p:bldP spid="17" grpId="0"/>
      <p:bldP spid="18" grpId="0"/>
      <p:bldP spid="19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F7E313-1CBA-44A7-9930-CE0A0273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80CAFD7-9822-444F-919B-76E57BB96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" b="34927"/>
          <a:stretch/>
        </p:blipFill>
        <p:spPr>
          <a:xfrm>
            <a:off x="-2" y="0"/>
            <a:ext cx="12192002" cy="505775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6B922B3-9942-4DBF-8879-FB0E5FFD82F1}"/>
              </a:ext>
            </a:extLst>
          </p:cNvPr>
          <p:cNvSpPr/>
          <p:nvPr/>
        </p:nvSpPr>
        <p:spPr>
          <a:xfrm>
            <a:off x="-5500" y="-27758"/>
            <a:ext cx="12192000" cy="501370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Microsoft YaHei Regular"/>
              <a:ea typeface="微软雅黑" panose="020B0503020204020204" pitchFamily="34" charset="-122"/>
            </a:endParaRP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0B6D4E0F-A784-4929-BEB7-F3181BBCD6E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77" y="2573672"/>
            <a:ext cx="3455246" cy="3455246"/>
          </a:xfrm>
          <a:prstGeom prst="rect">
            <a:avLst/>
          </a:prstGeom>
        </p:spPr>
      </p:pic>
      <p:cxnSp>
        <p:nvCxnSpPr>
          <p:cNvPr id="48" name="直线连接符 77">
            <a:extLst>
              <a:ext uri="{FF2B5EF4-FFF2-40B4-BE49-F238E27FC236}">
                <a16:creationId xmlns:a16="http://schemas.microsoft.com/office/drawing/2014/main" id="{0613D62E-545E-43D2-8C55-63BB446991EA}"/>
              </a:ext>
            </a:extLst>
          </p:cNvPr>
          <p:cNvCxnSpPr>
            <a:cxnSpLocks/>
          </p:cNvCxnSpPr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CA19700B-86E1-4767-B667-CC1BFBE37D46}"/>
              </a:ext>
            </a:extLst>
          </p:cNvPr>
          <p:cNvSpPr/>
          <p:nvPr/>
        </p:nvSpPr>
        <p:spPr>
          <a:xfrm>
            <a:off x="4947300" y="4710756"/>
            <a:ext cx="2297403" cy="638773"/>
          </a:xfrm>
          <a:prstGeom prst="rect">
            <a:avLst/>
          </a:prstGeom>
          <a:solidFill>
            <a:srgbClr val="F6D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" name="直角三角形 98">
            <a:extLst>
              <a:ext uri="{FF2B5EF4-FFF2-40B4-BE49-F238E27FC236}">
                <a16:creationId xmlns:a16="http://schemas.microsoft.com/office/drawing/2014/main" id="{FC53CDB1-88BA-4B8D-879D-8BFBAF108F28}"/>
              </a:ext>
            </a:extLst>
          </p:cNvPr>
          <p:cNvSpPr/>
          <p:nvPr/>
        </p:nvSpPr>
        <p:spPr>
          <a:xfrm>
            <a:off x="7241927" y="4700241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直角三角形 99">
            <a:extLst>
              <a:ext uri="{FF2B5EF4-FFF2-40B4-BE49-F238E27FC236}">
                <a16:creationId xmlns:a16="http://schemas.microsoft.com/office/drawing/2014/main" id="{1531D2B5-8CE6-4412-97DC-CEC28291BF21}"/>
              </a:ext>
            </a:extLst>
          </p:cNvPr>
          <p:cNvSpPr/>
          <p:nvPr/>
        </p:nvSpPr>
        <p:spPr>
          <a:xfrm flipH="1">
            <a:off x="4852688" y="4708917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C6786D-2CEC-47BC-A43A-6379C8CED446}"/>
              </a:ext>
            </a:extLst>
          </p:cNvPr>
          <p:cNvSpPr txBox="1"/>
          <p:nvPr/>
        </p:nvSpPr>
        <p:spPr>
          <a:xfrm>
            <a:off x="3069175" y="863992"/>
            <a:ext cx="6083717" cy="2036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15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谢谢大家</a:t>
            </a:r>
            <a:endParaRPr kumimoji="1" lang="en-US" altLang="zh-CN" sz="115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287A2E-897D-4A2E-A23D-606639F6E6E6}"/>
              </a:ext>
            </a:extLst>
          </p:cNvPr>
          <p:cNvSpPr txBox="1"/>
          <p:nvPr/>
        </p:nvSpPr>
        <p:spPr>
          <a:xfrm>
            <a:off x="3393622" y="476072"/>
            <a:ext cx="508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8800" b="1" i="1" dirty="0">
                <a:gradFill>
                  <a:gsLst>
                    <a:gs pos="0">
                      <a:schemeClr val="bg1">
                        <a:alpha val="43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THANKS</a:t>
            </a:r>
            <a:endParaRPr kumimoji="1" lang="zh-CN" altLang="en-US" sz="8800" b="1" i="1" dirty="0">
              <a:gradFill>
                <a:gsLst>
                  <a:gs pos="0">
                    <a:schemeClr val="bg1">
                      <a:alpha val="4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C24CFA0-120D-4611-B380-C72A88BC53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/>
          <a:stretch/>
        </p:blipFill>
        <p:spPr>
          <a:xfrm>
            <a:off x="5300628" y="4780745"/>
            <a:ext cx="1585242" cy="468532"/>
          </a:xfrm>
          <a:prstGeom prst="rect">
            <a:avLst/>
          </a:prstGeom>
        </p:spPr>
      </p:pic>
      <p:sp>
        <p:nvSpPr>
          <p:cNvPr id="18" name="副标题 2">
            <a:extLst>
              <a:ext uri="{FF2B5EF4-FFF2-40B4-BE49-F238E27FC236}">
                <a16:creationId xmlns:a16="http://schemas.microsoft.com/office/drawing/2014/main" id="{7B2A3743-A5CC-45CD-9213-6DE067EC45E9}"/>
              </a:ext>
            </a:extLst>
          </p:cNvPr>
          <p:cNvSpPr txBox="1">
            <a:spLocks/>
          </p:cNvSpPr>
          <p:nvPr/>
        </p:nvSpPr>
        <p:spPr>
          <a:xfrm>
            <a:off x="2452443" y="6400304"/>
            <a:ext cx="7287114" cy="4576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  </a:t>
            </a:r>
            <a:r>
              <a:rPr lang="zh-CN" altLang="en-US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艰苦创业  开拓创新  争创一流  </a:t>
            </a: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</a:t>
            </a:r>
            <a:endParaRPr lang="zh-CN" altLang="en-US" sz="1400" spc="6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895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98C6D17-C776-445C-A62E-9CB6FD00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303" y="1524241"/>
            <a:ext cx="3806626" cy="38066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773F40-1793-41B4-B6FF-5CEA1D277A59}"/>
              </a:ext>
            </a:extLst>
          </p:cNvPr>
          <p:cNvSpPr/>
          <p:nvPr/>
        </p:nvSpPr>
        <p:spPr>
          <a:xfrm>
            <a:off x="2005471" y="1579014"/>
            <a:ext cx="8014819" cy="3644537"/>
          </a:xfrm>
          <a:prstGeom prst="rect">
            <a:avLst/>
          </a:pr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形状 101">
            <a:extLst>
              <a:ext uri="{FF2B5EF4-FFF2-40B4-BE49-F238E27FC236}">
                <a16:creationId xmlns:a16="http://schemas.microsoft.com/office/drawing/2014/main" id="{035C9FAE-C05F-4C6F-AAE2-F4024C80ABBB}"/>
              </a:ext>
            </a:extLst>
          </p:cNvPr>
          <p:cNvSpPr/>
          <p:nvPr/>
        </p:nvSpPr>
        <p:spPr>
          <a:xfrm rot="10800000">
            <a:off x="2171711" y="1712026"/>
            <a:ext cx="8014819" cy="3970319"/>
          </a:xfrm>
          <a:custGeom>
            <a:avLst/>
            <a:gdLst>
              <a:gd name="connsiteX0" fmla="*/ 8014818 w 8014818"/>
              <a:gd name="connsiteY0" fmla="*/ 3970319 h 3970319"/>
              <a:gd name="connsiteX1" fmla="*/ 0 w 8014818"/>
              <a:gd name="connsiteY1" fmla="*/ 3970319 h 3970319"/>
              <a:gd name="connsiteX2" fmla="*/ 0 w 8014818"/>
              <a:gd name="connsiteY2" fmla="*/ 325782 h 3970319"/>
              <a:gd name="connsiteX3" fmla="*/ 1 w 8014818"/>
              <a:gd name="connsiteY3" fmla="*/ 325782 h 3970319"/>
              <a:gd name="connsiteX4" fmla="*/ 1 w 8014818"/>
              <a:gd name="connsiteY4" fmla="*/ 0 h 3970319"/>
              <a:gd name="connsiteX5" fmla="*/ 325783 w 8014818"/>
              <a:gd name="connsiteY5" fmla="*/ 325782 h 3970319"/>
              <a:gd name="connsiteX6" fmla="*/ 8014818 w 8014818"/>
              <a:gd name="connsiteY6" fmla="*/ 325782 h 397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4818" h="3970319">
                <a:moveTo>
                  <a:pt x="8014818" y="3970319"/>
                </a:moveTo>
                <a:lnTo>
                  <a:pt x="0" y="3970319"/>
                </a:lnTo>
                <a:lnTo>
                  <a:pt x="0" y="325782"/>
                </a:lnTo>
                <a:lnTo>
                  <a:pt x="1" y="325782"/>
                </a:lnTo>
                <a:lnTo>
                  <a:pt x="1" y="0"/>
                </a:lnTo>
                <a:lnTo>
                  <a:pt x="325783" y="325782"/>
                </a:lnTo>
                <a:lnTo>
                  <a:pt x="8014818" y="32578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DFDAD0-00BF-485E-8B2E-09774F690210}"/>
              </a:ext>
            </a:extLst>
          </p:cNvPr>
          <p:cNvSpPr txBox="1"/>
          <p:nvPr/>
        </p:nvSpPr>
        <p:spPr>
          <a:xfrm>
            <a:off x="2312415" y="1833956"/>
            <a:ext cx="7616435" cy="2551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公司背景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湖南三湘银行是中部地区首家、全国第八家开业的民营银行，由三一集团等</a:t>
            </a:r>
          </a:p>
          <a:p>
            <a:pPr>
              <a:lnSpc>
                <a:spcPct val="150000"/>
              </a:lnSpc>
            </a:pP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9 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家湖南省内知名民营企业共同在长沙市发起设立，注册资本 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 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亿人民币，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2016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年 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 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月 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26 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日正式开业。截至 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2020 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年底，全行资产总额 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570.70 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亿元，营业收入</a:t>
            </a:r>
          </a:p>
          <a:p>
            <a:pPr>
              <a:lnSpc>
                <a:spcPct val="150000"/>
              </a:lnSpc>
            </a:pP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33.08 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亿元，净利润 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3.67 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亿元，业务规模稳步增长，各项监管指标符合要求。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经过四年多的发展，除业务效益和经营指标持续向好外，三湘银行信息科技水平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也得到稳步提升，数字银行建设步伐明显加快，于 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2020 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年 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9 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月全国第六家获高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新技术企业认证的银行。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2E44D2-AB39-4311-AFA1-26D4CC9C68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9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98C6D17-C776-445C-A62E-9CB6FD00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303" y="1524241"/>
            <a:ext cx="3806626" cy="38066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问题说明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773F40-1793-41B4-B6FF-5CEA1D277A59}"/>
              </a:ext>
            </a:extLst>
          </p:cNvPr>
          <p:cNvSpPr/>
          <p:nvPr/>
        </p:nvSpPr>
        <p:spPr>
          <a:xfrm>
            <a:off x="2005471" y="1579014"/>
            <a:ext cx="8014819" cy="3644537"/>
          </a:xfrm>
          <a:prstGeom prst="rect">
            <a:avLst/>
          </a:pr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形状 101">
            <a:extLst>
              <a:ext uri="{FF2B5EF4-FFF2-40B4-BE49-F238E27FC236}">
                <a16:creationId xmlns:a16="http://schemas.microsoft.com/office/drawing/2014/main" id="{035C9FAE-C05F-4C6F-AAE2-F4024C80ABBB}"/>
              </a:ext>
            </a:extLst>
          </p:cNvPr>
          <p:cNvSpPr/>
          <p:nvPr/>
        </p:nvSpPr>
        <p:spPr>
          <a:xfrm rot="10800000">
            <a:off x="2171710" y="1740306"/>
            <a:ext cx="8014819" cy="3970319"/>
          </a:xfrm>
          <a:custGeom>
            <a:avLst/>
            <a:gdLst>
              <a:gd name="connsiteX0" fmla="*/ 8014818 w 8014818"/>
              <a:gd name="connsiteY0" fmla="*/ 3970319 h 3970319"/>
              <a:gd name="connsiteX1" fmla="*/ 0 w 8014818"/>
              <a:gd name="connsiteY1" fmla="*/ 3970319 h 3970319"/>
              <a:gd name="connsiteX2" fmla="*/ 0 w 8014818"/>
              <a:gd name="connsiteY2" fmla="*/ 325782 h 3970319"/>
              <a:gd name="connsiteX3" fmla="*/ 1 w 8014818"/>
              <a:gd name="connsiteY3" fmla="*/ 325782 h 3970319"/>
              <a:gd name="connsiteX4" fmla="*/ 1 w 8014818"/>
              <a:gd name="connsiteY4" fmla="*/ 0 h 3970319"/>
              <a:gd name="connsiteX5" fmla="*/ 325783 w 8014818"/>
              <a:gd name="connsiteY5" fmla="*/ 325782 h 3970319"/>
              <a:gd name="connsiteX6" fmla="*/ 8014818 w 8014818"/>
              <a:gd name="connsiteY6" fmla="*/ 325782 h 397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4818" h="3970319">
                <a:moveTo>
                  <a:pt x="8014818" y="3970319"/>
                </a:moveTo>
                <a:lnTo>
                  <a:pt x="0" y="3970319"/>
                </a:lnTo>
                <a:lnTo>
                  <a:pt x="0" y="325782"/>
                </a:lnTo>
                <a:lnTo>
                  <a:pt x="1" y="325782"/>
                </a:lnTo>
                <a:lnTo>
                  <a:pt x="1" y="0"/>
                </a:lnTo>
                <a:lnTo>
                  <a:pt x="325783" y="325782"/>
                </a:lnTo>
                <a:lnTo>
                  <a:pt x="8014818" y="32578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DFDAD0-00BF-485E-8B2E-09774F690210}"/>
              </a:ext>
            </a:extLst>
          </p:cNvPr>
          <p:cNvSpPr txBox="1"/>
          <p:nvPr/>
        </p:nvSpPr>
        <p:spPr>
          <a:xfrm>
            <a:off x="2312415" y="1833956"/>
            <a:ext cx="7616435" cy="2320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各业务部门通常会根据市场情况，推出一些新的存款产品。但是，由于传统 开发模式下，输出一款新产品需要大量的开发工作，开发周期平均在 </a:t>
            </a:r>
            <a:r>
              <a:rPr lang="en-US" altLang="zh-CN" sz="1400" dirty="0"/>
              <a:t>1-2 </a:t>
            </a:r>
            <a:r>
              <a:rPr lang="zh-CN" altLang="en-US" sz="1400" dirty="0"/>
              <a:t>月左右。 开发周期长会导致产品的上市错过合适的市场环境，也会导致企业浪费大量成 本。例如：某银行输出一款新存款产品，该存款产品需要的基础属性、购买服务 流程，往往与已有配置不一致，此时需要定制化开发来满足产品需求，导致开发 工作量巨大。 如果能通过服务编排系统实现存款产品需要的基础属性配置、购买服务流程 的动态编排，将能实现无代码、低代码开发，从而实现大幅度减少上线时间以及 降低开发成本。</a:t>
            </a:r>
            <a:endParaRPr kumimoji="1" lang="zh-CN" altLang="en-US" sz="1351" dirty="0">
              <a:solidFill>
                <a:srgbClr val="09234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2E44D2-AB39-4311-AFA1-26D4CC9C68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98C6D17-C776-445C-A62E-9CB6FD00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303" y="1524241"/>
            <a:ext cx="3806626" cy="38066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2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用户期望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773F40-1793-41B4-B6FF-5CEA1D277A59}"/>
              </a:ext>
            </a:extLst>
          </p:cNvPr>
          <p:cNvSpPr/>
          <p:nvPr/>
        </p:nvSpPr>
        <p:spPr>
          <a:xfrm>
            <a:off x="2005471" y="1579014"/>
            <a:ext cx="8014819" cy="3644537"/>
          </a:xfrm>
          <a:prstGeom prst="rect">
            <a:avLst/>
          </a:pr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形状 101">
            <a:extLst>
              <a:ext uri="{FF2B5EF4-FFF2-40B4-BE49-F238E27FC236}">
                <a16:creationId xmlns:a16="http://schemas.microsoft.com/office/drawing/2014/main" id="{035C9FAE-C05F-4C6F-AAE2-F4024C80ABBB}"/>
              </a:ext>
            </a:extLst>
          </p:cNvPr>
          <p:cNvSpPr/>
          <p:nvPr/>
        </p:nvSpPr>
        <p:spPr>
          <a:xfrm rot="10800000">
            <a:off x="2171710" y="1740306"/>
            <a:ext cx="8014819" cy="3970319"/>
          </a:xfrm>
          <a:custGeom>
            <a:avLst/>
            <a:gdLst>
              <a:gd name="connsiteX0" fmla="*/ 8014818 w 8014818"/>
              <a:gd name="connsiteY0" fmla="*/ 3970319 h 3970319"/>
              <a:gd name="connsiteX1" fmla="*/ 0 w 8014818"/>
              <a:gd name="connsiteY1" fmla="*/ 3970319 h 3970319"/>
              <a:gd name="connsiteX2" fmla="*/ 0 w 8014818"/>
              <a:gd name="connsiteY2" fmla="*/ 325782 h 3970319"/>
              <a:gd name="connsiteX3" fmla="*/ 1 w 8014818"/>
              <a:gd name="connsiteY3" fmla="*/ 325782 h 3970319"/>
              <a:gd name="connsiteX4" fmla="*/ 1 w 8014818"/>
              <a:gd name="connsiteY4" fmla="*/ 0 h 3970319"/>
              <a:gd name="connsiteX5" fmla="*/ 325783 w 8014818"/>
              <a:gd name="connsiteY5" fmla="*/ 325782 h 3970319"/>
              <a:gd name="connsiteX6" fmla="*/ 8014818 w 8014818"/>
              <a:gd name="connsiteY6" fmla="*/ 325782 h 397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4818" h="3970319">
                <a:moveTo>
                  <a:pt x="8014818" y="3970319"/>
                </a:moveTo>
                <a:lnTo>
                  <a:pt x="0" y="3970319"/>
                </a:lnTo>
                <a:lnTo>
                  <a:pt x="0" y="325782"/>
                </a:lnTo>
                <a:lnTo>
                  <a:pt x="1" y="325782"/>
                </a:lnTo>
                <a:lnTo>
                  <a:pt x="1" y="0"/>
                </a:lnTo>
                <a:lnTo>
                  <a:pt x="325783" y="325782"/>
                </a:lnTo>
                <a:lnTo>
                  <a:pt x="8014818" y="32578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DFDAD0-00BF-485E-8B2E-09774F690210}"/>
              </a:ext>
            </a:extLst>
          </p:cNvPr>
          <p:cNvSpPr txBox="1"/>
          <p:nvPr/>
        </p:nvSpPr>
        <p:spPr>
          <a:xfrm>
            <a:off x="2312415" y="1833956"/>
            <a:ext cx="7616435" cy="264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）完成服务编排系统（包括前端、后端）、客户端系统的建设；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 （</a:t>
            </a:r>
            <a:r>
              <a:rPr lang="en-US" altLang="zh-CN" sz="1400" dirty="0"/>
              <a:t>2</a:t>
            </a:r>
            <a:r>
              <a:rPr lang="zh-CN" altLang="en-US" sz="1400" dirty="0"/>
              <a:t>）用户通过客户端入口进行存款产品查看及购买；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 （</a:t>
            </a:r>
            <a:r>
              <a:rPr lang="en-US" altLang="zh-CN" sz="1400" dirty="0"/>
              <a:t>3</a:t>
            </a:r>
            <a:r>
              <a:rPr lang="zh-CN" altLang="en-US" sz="1400" dirty="0"/>
              <a:t>）配置人员通过服务编排系统，能够实现存款产品的基础属性配置、原 子服务界面化展示、购买服务流程的可视化编排；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 （</a:t>
            </a:r>
            <a:r>
              <a:rPr lang="en-US" altLang="zh-CN" sz="1400" dirty="0"/>
              <a:t>4</a:t>
            </a:r>
            <a:r>
              <a:rPr lang="zh-CN" altLang="en-US" sz="1400" dirty="0"/>
              <a:t>）配置人员通过服务编排系统，可以界面化完成存款产品属性的基础属 性配置、界面化完成选取选择所需的原子服务进行购买服务流程编排。完成产品 基础属性配置及原子服务编排后，通过发布，客户端页面能够支持存款产品的展 示及购买。支持存款产品基础属性修改、购买服务流程重新编排，重新发布后生 效；</a:t>
            </a:r>
            <a:endParaRPr kumimoji="1" lang="zh-CN" altLang="en-US" sz="1351" dirty="0">
              <a:solidFill>
                <a:srgbClr val="09234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2E44D2-AB39-4311-AFA1-26D4CC9C68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98C6D17-C776-445C-A62E-9CB6FD00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303" y="1524241"/>
            <a:ext cx="3806626" cy="38066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有关定义解释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773F40-1793-41B4-B6FF-5CEA1D277A59}"/>
              </a:ext>
            </a:extLst>
          </p:cNvPr>
          <p:cNvSpPr/>
          <p:nvPr/>
        </p:nvSpPr>
        <p:spPr>
          <a:xfrm>
            <a:off x="2005471" y="1579014"/>
            <a:ext cx="8014819" cy="3644537"/>
          </a:xfrm>
          <a:prstGeom prst="rect">
            <a:avLst/>
          </a:pr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形状 101">
            <a:extLst>
              <a:ext uri="{FF2B5EF4-FFF2-40B4-BE49-F238E27FC236}">
                <a16:creationId xmlns:a16="http://schemas.microsoft.com/office/drawing/2014/main" id="{035C9FAE-C05F-4C6F-AAE2-F4024C80ABBB}"/>
              </a:ext>
            </a:extLst>
          </p:cNvPr>
          <p:cNvSpPr/>
          <p:nvPr/>
        </p:nvSpPr>
        <p:spPr>
          <a:xfrm rot="10800000">
            <a:off x="2171710" y="1740306"/>
            <a:ext cx="8014819" cy="3970319"/>
          </a:xfrm>
          <a:custGeom>
            <a:avLst/>
            <a:gdLst>
              <a:gd name="connsiteX0" fmla="*/ 8014818 w 8014818"/>
              <a:gd name="connsiteY0" fmla="*/ 3970319 h 3970319"/>
              <a:gd name="connsiteX1" fmla="*/ 0 w 8014818"/>
              <a:gd name="connsiteY1" fmla="*/ 3970319 h 3970319"/>
              <a:gd name="connsiteX2" fmla="*/ 0 w 8014818"/>
              <a:gd name="connsiteY2" fmla="*/ 325782 h 3970319"/>
              <a:gd name="connsiteX3" fmla="*/ 1 w 8014818"/>
              <a:gd name="connsiteY3" fmla="*/ 325782 h 3970319"/>
              <a:gd name="connsiteX4" fmla="*/ 1 w 8014818"/>
              <a:gd name="connsiteY4" fmla="*/ 0 h 3970319"/>
              <a:gd name="connsiteX5" fmla="*/ 325783 w 8014818"/>
              <a:gd name="connsiteY5" fmla="*/ 325782 h 3970319"/>
              <a:gd name="connsiteX6" fmla="*/ 8014818 w 8014818"/>
              <a:gd name="connsiteY6" fmla="*/ 325782 h 397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4818" h="3970319">
                <a:moveTo>
                  <a:pt x="8014818" y="3970319"/>
                </a:moveTo>
                <a:lnTo>
                  <a:pt x="0" y="3970319"/>
                </a:lnTo>
                <a:lnTo>
                  <a:pt x="0" y="325782"/>
                </a:lnTo>
                <a:lnTo>
                  <a:pt x="1" y="325782"/>
                </a:lnTo>
                <a:lnTo>
                  <a:pt x="1" y="0"/>
                </a:lnTo>
                <a:lnTo>
                  <a:pt x="325783" y="325782"/>
                </a:lnTo>
                <a:lnTo>
                  <a:pt x="8014818" y="32578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DFDAD0-00BF-485E-8B2E-09774F690210}"/>
              </a:ext>
            </a:extLst>
          </p:cNvPr>
          <p:cNvSpPr txBox="1"/>
          <p:nvPr/>
        </p:nvSpPr>
        <p:spPr>
          <a:xfrm>
            <a:off x="2312415" y="1833956"/>
            <a:ext cx="7616435" cy="264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/>
              <a:t> ①</a:t>
            </a:r>
            <a:r>
              <a:rPr lang="zh-CN" altLang="en-US" sz="1400" dirty="0"/>
              <a:t>原子服务：一个接口，能够实现某种纯粹的功能；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 ②存款产品：银行发行的，用于吸纳存款的产品；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 ③存款产品可参考的基础属性包括：产品名称、产品介绍、产品存期、起 存金额、购买递增金额、结息方式等等，可自定义其他属性；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 ④存款产品购买服务流程可参考的原子服务类型包括：证件审查接口、用 户信息检验接口、白名单购买控制接口、地域购买控制接口、用户标签控制接口、 中国大学生服务外包创新创业大赛组委会 </a:t>
            </a:r>
            <a:r>
              <a:rPr lang="en-US" altLang="zh-CN" sz="1400" dirty="0"/>
              <a:t>90 </a:t>
            </a:r>
            <a:r>
              <a:rPr lang="zh-CN" altLang="en-US" sz="1400" dirty="0"/>
              <a:t>利息计算接口、库存锁定接口、库存释放接口、库存更新接口、日志录入接口等 等，可自定义其他接口。</a:t>
            </a:r>
            <a:endParaRPr kumimoji="1" lang="zh-CN" altLang="en-US" sz="1351" dirty="0">
              <a:solidFill>
                <a:srgbClr val="09234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2E44D2-AB39-4311-AFA1-26D4CC9C68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98C6D17-C776-445C-A62E-9CB6FD00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303" y="1524241"/>
            <a:ext cx="3806626" cy="38066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773F40-1793-41B4-B6FF-5CEA1D277A59}"/>
              </a:ext>
            </a:extLst>
          </p:cNvPr>
          <p:cNvSpPr/>
          <p:nvPr/>
        </p:nvSpPr>
        <p:spPr>
          <a:xfrm>
            <a:off x="2005471" y="1579014"/>
            <a:ext cx="8014819" cy="3644537"/>
          </a:xfrm>
          <a:prstGeom prst="rect">
            <a:avLst/>
          </a:pr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形状 101">
            <a:extLst>
              <a:ext uri="{FF2B5EF4-FFF2-40B4-BE49-F238E27FC236}">
                <a16:creationId xmlns:a16="http://schemas.microsoft.com/office/drawing/2014/main" id="{035C9FAE-C05F-4C6F-AAE2-F4024C80ABBB}"/>
              </a:ext>
            </a:extLst>
          </p:cNvPr>
          <p:cNvSpPr/>
          <p:nvPr/>
        </p:nvSpPr>
        <p:spPr>
          <a:xfrm rot="10800000">
            <a:off x="2171711" y="1712026"/>
            <a:ext cx="8014819" cy="3970319"/>
          </a:xfrm>
          <a:custGeom>
            <a:avLst/>
            <a:gdLst>
              <a:gd name="connsiteX0" fmla="*/ 8014818 w 8014818"/>
              <a:gd name="connsiteY0" fmla="*/ 3970319 h 3970319"/>
              <a:gd name="connsiteX1" fmla="*/ 0 w 8014818"/>
              <a:gd name="connsiteY1" fmla="*/ 3970319 h 3970319"/>
              <a:gd name="connsiteX2" fmla="*/ 0 w 8014818"/>
              <a:gd name="connsiteY2" fmla="*/ 325782 h 3970319"/>
              <a:gd name="connsiteX3" fmla="*/ 1 w 8014818"/>
              <a:gd name="connsiteY3" fmla="*/ 325782 h 3970319"/>
              <a:gd name="connsiteX4" fmla="*/ 1 w 8014818"/>
              <a:gd name="connsiteY4" fmla="*/ 0 h 3970319"/>
              <a:gd name="connsiteX5" fmla="*/ 325783 w 8014818"/>
              <a:gd name="connsiteY5" fmla="*/ 325782 h 3970319"/>
              <a:gd name="connsiteX6" fmla="*/ 8014818 w 8014818"/>
              <a:gd name="connsiteY6" fmla="*/ 325782 h 397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4818" h="3970319">
                <a:moveTo>
                  <a:pt x="8014818" y="3970319"/>
                </a:moveTo>
                <a:lnTo>
                  <a:pt x="0" y="3970319"/>
                </a:lnTo>
                <a:lnTo>
                  <a:pt x="0" y="325782"/>
                </a:lnTo>
                <a:lnTo>
                  <a:pt x="1" y="325782"/>
                </a:lnTo>
                <a:lnTo>
                  <a:pt x="1" y="0"/>
                </a:lnTo>
                <a:lnTo>
                  <a:pt x="325783" y="325782"/>
                </a:lnTo>
                <a:lnTo>
                  <a:pt x="8014818" y="32578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DFDAD0-00BF-485E-8B2E-09774F690210}"/>
              </a:ext>
            </a:extLst>
          </p:cNvPr>
          <p:cNvSpPr txBox="1"/>
          <p:nvPr/>
        </p:nvSpPr>
        <p:spPr>
          <a:xfrm>
            <a:off x="2312415" y="1833956"/>
            <a:ext cx="7616435" cy="1927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业务背景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湖南三湘银行信息系统，形成了以中台架构为核心的体系。基于中台化组织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架构，渠道端业务系统目标是：通过可视化编排系统；满足业务需求的个性化、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定制化特征；实现服务编排、低代码开发、快速上线。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服务编排是合理资源整合，避免重复的开发建设。丰富的原子服务组件能够</a:t>
            </a:r>
          </a:p>
          <a:p>
            <a:pPr>
              <a:lnSpc>
                <a:spcPct val="150000"/>
              </a:lnSpc>
            </a:pP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自由组合，能够极大程度降低业务产品需求上线周期。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2E44D2-AB39-4311-AFA1-26D4CC9C68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2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98C6D17-C776-445C-A62E-9CB6FD00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303" y="1524241"/>
            <a:ext cx="3806626" cy="38066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773F40-1793-41B4-B6FF-5CEA1D277A59}"/>
              </a:ext>
            </a:extLst>
          </p:cNvPr>
          <p:cNvSpPr/>
          <p:nvPr/>
        </p:nvSpPr>
        <p:spPr>
          <a:xfrm>
            <a:off x="450049" y="1572911"/>
            <a:ext cx="8014819" cy="3644537"/>
          </a:xfrm>
          <a:prstGeom prst="rect">
            <a:avLst/>
          </a:pr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形状 101">
            <a:extLst>
              <a:ext uri="{FF2B5EF4-FFF2-40B4-BE49-F238E27FC236}">
                <a16:creationId xmlns:a16="http://schemas.microsoft.com/office/drawing/2014/main" id="{035C9FAE-C05F-4C6F-AAE2-F4024C80ABBB}"/>
              </a:ext>
            </a:extLst>
          </p:cNvPr>
          <p:cNvSpPr/>
          <p:nvPr/>
        </p:nvSpPr>
        <p:spPr>
          <a:xfrm rot="10800000">
            <a:off x="616289" y="1705923"/>
            <a:ext cx="8014819" cy="3970319"/>
          </a:xfrm>
          <a:custGeom>
            <a:avLst/>
            <a:gdLst>
              <a:gd name="connsiteX0" fmla="*/ 8014818 w 8014818"/>
              <a:gd name="connsiteY0" fmla="*/ 3970319 h 3970319"/>
              <a:gd name="connsiteX1" fmla="*/ 0 w 8014818"/>
              <a:gd name="connsiteY1" fmla="*/ 3970319 h 3970319"/>
              <a:gd name="connsiteX2" fmla="*/ 0 w 8014818"/>
              <a:gd name="connsiteY2" fmla="*/ 325782 h 3970319"/>
              <a:gd name="connsiteX3" fmla="*/ 1 w 8014818"/>
              <a:gd name="connsiteY3" fmla="*/ 325782 h 3970319"/>
              <a:gd name="connsiteX4" fmla="*/ 1 w 8014818"/>
              <a:gd name="connsiteY4" fmla="*/ 0 h 3970319"/>
              <a:gd name="connsiteX5" fmla="*/ 325783 w 8014818"/>
              <a:gd name="connsiteY5" fmla="*/ 325782 h 3970319"/>
              <a:gd name="connsiteX6" fmla="*/ 8014818 w 8014818"/>
              <a:gd name="connsiteY6" fmla="*/ 325782 h 397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4818" h="3970319">
                <a:moveTo>
                  <a:pt x="8014818" y="3970319"/>
                </a:moveTo>
                <a:lnTo>
                  <a:pt x="0" y="3970319"/>
                </a:lnTo>
                <a:lnTo>
                  <a:pt x="0" y="325782"/>
                </a:lnTo>
                <a:lnTo>
                  <a:pt x="1" y="325782"/>
                </a:lnTo>
                <a:lnTo>
                  <a:pt x="1" y="0"/>
                </a:lnTo>
                <a:lnTo>
                  <a:pt x="325783" y="325782"/>
                </a:lnTo>
                <a:lnTo>
                  <a:pt x="8014818" y="32578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DFDAD0-00BF-485E-8B2E-09774F690210}"/>
              </a:ext>
            </a:extLst>
          </p:cNvPr>
          <p:cNvSpPr txBox="1"/>
          <p:nvPr/>
        </p:nvSpPr>
        <p:spPr>
          <a:xfrm>
            <a:off x="756993" y="1827853"/>
            <a:ext cx="7616435" cy="2066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【</a:t>
            </a:r>
            <a:r>
              <a:rPr kumimoji="1" lang="zh-CN" altLang="en-US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需求分析</a:t>
            </a:r>
            <a:r>
              <a:rPr kumimoji="1" lang="en-US" altLang="zh-CN" sz="1351" dirty="0">
                <a:solidFill>
                  <a:srgbClr val="09234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】</a:t>
            </a:r>
          </a:p>
          <a:p>
            <a:pPr indent="304800" algn="l"/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编写该项目需求文档主要有两个目的，一是以文档的形式对项目需求进行描述和界定，以便满足目标企业所需技术要求与指标；二是供项目团队成员更好地了解需求情况，明确项目工作任务和目的，同时作为检查项目工作成果的重要依据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l"/>
            <a:r>
              <a:rPr lang="zh-CN" altLang="zh-CN" sz="1800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文档主要面向用户、开发、测试，在现有系统的基础上进行需求描述，供各方人员直观了解项目需求。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2E44D2-AB39-4311-AFA1-26D4CC9C68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840EF1-A0EB-5743-D1E4-5204B6EEA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624" y="2886716"/>
            <a:ext cx="4488472" cy="29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1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646FD4-00C0-4178-804B-91C7972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/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EDADC36-CC2D-40BC-868F-8D3C8ED2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1" b="25333"/>
          <a:stretch/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cxnSp>
        <p:nvCxnSpPr>
          <p:cNvPr id="88" name="直线连接符 92">
            <a:extLst>
              <a:ext uri="{FF2B5EF4-FFF2-40B4-BE49-F238E27FC236}">
                <a16:creationId xmlns:a16="http://schemas.microsoft.com/office/drawing/2014/main" id="{621AB282-13C2-4FAA-9AF9-F9BB78DA26E1}"/>
              </a:ext>
            </a:extLst>
          </p:cNvPr>
          <p:cNvCxnSpPr>
            <a:cxnSpLocks/>
          </p:cNvCxnSpPr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93">
            <a:extLst>
              <a:ext uri="{FF2B5EF4-FFF2-40B4-BE49-F238E27FC236}">
                <a16:creationId xmlns:a16="http://schemas.microsoft.com/office/drawing/2014/main" id="{E0A8005B-37BA-4C02-A634-10CDAA689A69}"/>
              </a:ext>
            </a:extLst>
          </p:cNvPr>
          <p:cNvCxnSpPr>
            <a:cxnSpLocks/>
          </p:cNvCxnSpPr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DA49AD0-019A-49F4-B38D-FF20D90F719E}"/>
              </a:ext>
            </a:extLst>
          </p:cNvPr>
          <p:cNvSpPr txBox="1"/>
          <p:nvPr/>
        </p:nvSpPr>
        <p:spPr>
          <a:xfrm>
            <a:off x="154983" y="697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项目目标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221545-5548-4319-B7FE-40B373F3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78" y="6380711"/>
            <a:ext cx="1780186" cy="536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9E0E022-429B-49D3-8FAE-89875D43772F}"/>
              </a:ext>
            </a:extLst>
          </p:cNvPr>
          <p:cNvSpPr/>
          <p:nvPr/>
        </p:nvSpPr>
        <p:spPr>
          <a:xfrm>
            <a:off x="2088591" y="1712024"/>
            <a:ext cx="8014819" cy="3912491"/>
          </a:xfrm>
          <a:prstGeom prst="rect">
            <a:avLst/>
          </a:pr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1BF558-2F12-4698-BC7C-360B1BA5337C}"/>
              </a:ext>
            </a:extLst>
          </p:cNvPr>
          <p:cNvSpPr txBox="1"/>
          <p:nvPr/>
        </p:nvSpPr>
        <p:spPr>
          <a:xfrm>
            <a:off x="2287784" y="2003708"/>
            <a:ext cx="76164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l"/>
            <a:r>
              <a:rPr lang="zh-CN" altLang="zh-CN" sz="3200" kern="1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完成服务编排系统（包括前端、后端）、客户端系统的建设。用户通过前端可以实现对已发布的产品的购买。系统工作人员可以在后端进行银行存款产品的服务编排并完成发布。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 useBgFill="1">
        <p:nvSpPr>
          <p:cNvPr id="11" name="文本框 10">
            <a:extLst>
              <a:ext uri="{FF2B5EF4-FFF2-40B4-BE49-F238E27FC236}">
                <a16:creationId xmlns:a16="http://schemas.microsoft.com/office/drawing/2014/main" id="{FADED995-6B77-4C95-88A1-CC9766942421}"/>
              </a:ext>
            </a:extLst>
          </p:cNvPr>
          <p:cNvSpPr txBox="1"/>
          <p:nvPr/>
        </p:nvSpPr>
        <p:spPr>
          <a:xfrm>
            <a:off x="4872580" y="1357378"/>
            <a:ext cx="203132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600" dirty="0">
                <a:solidFill>
                  <a:srgbClr val="0923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项目目标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AF6F2A-8913-4DE7-857E-471DAA83F2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/>
          <a:stretch/>
        </p:blipFill>
        <p:spPr>
          <a:xfrm>
            <a:off x="9996854" y="153772"/>
            <a:ext cx="1863310" cy="4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0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1206</Words>
  <Application>Microsoft Office PowerPoint</Application>
  <PresentationFormat>宽屏</PresentationFormat>
  <Paragraphs>113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Microsoft YaHei Light</vt:lpstr>
      <vt:lpstr>Microsoft YaHei Regular</vt:lpstr>
      <vt:lpstr>等线</vt:lpstr>
      <vt:lpstr>方正小标宋简体</vt:lpstr>
      <vt:lpstr>Microsoft YaHei</vt:lpstr>
      <vt:lpstr>Microsoft YaHei</vt:lpstr>
      <vt:lpstr>微软雅黑 Light</vt:lpstr>
      <vt:lpstr>Arial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苗苗 张</dc:creator>
  <cp:lastModifiedBy>永恒</cp:lastModifiedBy>
  <cp:revision>53</cp:revision>
  <dcterms:created xsi:type="dcterms:W3CDTF">2020-05-14T08:06:09Z</dcterms:created>
  <dcterms:modified xsi:type="dcterms:W3CDTF">2022-11-26T02:42:14Z</dcterms:modified>
</cp:coreProperties>
</file>